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sldIdLst>
    <p:sldId id="256" r:id="rId2"/>
    <p:sldId id="257" r:id="rId3"/>
    <p:sldId id="258" r:id="rId4"/>
    <p:sldId id="262" r:id="rId5"/>
    <p:sldId id="269" r:id="rId6"/>
    <p:sldId id="260" r:id="rId7"/>
    <p:sldId id="263" r:id="rId8"/>
    <p:sldId id="273" r:id="rId9"/>
    <p:sldId id="267" r:id="rId10"/>
    <p:sldId id="272" r:id="rId11"/>
    <p:sldId id="264" r:id="rId12"/>
    <p:sldId id="265" r:id="rId13"/>
    <p:sldId id="266" r:id="rId14"/>
    <p:sldId id="271" r:id="rId15"/>
    <p:sldId id="268" r:id="rId16"/>
    <p:sldId id="270" r:id="rId17"/>
    <p:sldId id="274" r:id="rId18"/>
    <p:sldId id="275" r:id="rId19"/>
    <p:sldId id="276" r:id="rId20"/>
    <p:sldId id="261" r:id="rId2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7" d="100"/>
          <a:sy n="77" d="100"/>
        </p:scale>
        <p:origin x="-8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8F0A9F1-524C-4DD9-A04E-C685BDBEA09B}" type="datetimeFigureOut">
              <a:rPr lang="es-ES"/>
              <a:pPr>
                <a:defRPr/>
              </a:pPr>
              <a:t>24/10/2009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FF0866E-FC7A-4B35-82F4-2504C5C50A19}"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Triángulo rectángulo"/>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15 Grupo"/>
          <p:cNvGrpSpPr>
            <a:grpSpLocks/>
          </p:cNvGrpSpPr>
          <p:nvPr/>
        </p:nvGrpSpPr>
        <p:grpSpPr bwMode="auto">
          <a:xfrm>
            <a:off x="-3175" y="4953000"/>
            <a:ext cx="9147175" cy="1911350"/>
            <a:chOff x="-3765" y="4832896"/>
            <a:chExt cx="9147765" cy="2032192"/>
          </a:xfrm>
        </p:grpSpPr>
        <p:sp>
          <p:nvSpPr>
            <p:cNvPr id="6" name="5 Forma libre"/>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6 Forma libre"/>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7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9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4" descr="C:\Documents and Settings\Weyler\Mis documentos\National Soft\Logo National Soft\rayas\1.png"/>
          <p:cNvPicPr>
            <a:picLocks noChangeAspect="1" noChangeArrowheads="1"/>
          </p:cNvPicPr>
          <p:nvPr userDrawn="1"/>
        </p:nvPicPr>
        <p:blipFill>
          <a:blip r:embed="rId3" cstate="print"/>
          <a:srcRect/>
          <a:stretch>
            <a:fillRect/>
          </a:stretch>
        </p:blipFill>
        <p:spPr bwMode="auto">
          <a:xfrm>
            <a:off x="4062413" y="5572125"/>
            <a:ext cx="1009650" cy="1009650"/>
          </a:xfrm>
          <a:prstGeom prst="rect">
            <a:avLst/>
          </a:prstGeom>
          <a:noFill/>
          <a:ln w="9525">
            <a:noFill/>
            <a:miter lim="800000"/>
            <a:headEnd/>
            <a:tailEnd/>
          </a:ln>
        </p:spPr>
      </p:pic>
      <p:sp>
        <p:nvSpPr>
          <p:cNvPr id="12" name="11 CuadroTexto"/>
          <p:cNvSpPr txBox="1"/>
          <p:nvPr userDrawn="1"/>
        </p:nvSpPr>
        <p:spPr>
          <a:xfrm>
            <a:off x="3357563" y="6500813"/>
            <a:ext cx="2786062" cy="338137"/>
          </a:xfrm>
          <a:prstGeom prst="rect">
            <a:avLst/>
          </a:prstGeom>
          <a:noFill/>
        </p:spPr>
        <p:txBody>
          <a:bodyPr>
            <a:spAutoFit/>
          </a:bodyPr>
          <a:lstStyle/>
          <a:p>
            <a:pPr fontAlgn="auto">
              <a:spcBef>
                <a:spcPts val="0"/>
              </a:spcBef>
              <a:spcAft>
                <a:spcPts val="0"/>
              </a:spcAft>
              <a:defRPr/>
            </a:pPr>
            <a:r>
              <a:rPr lang="es-ES" sz="1600" dirty="0">
                <a:latin typeface="+mn-lt"/>
                <a:cs typeface="Arial" pitchFamily="34" charset="0"/>
              </a:rPr>
              <a:t>www.</a:t>
            </a:r>
            <a:r>
              <a:rPr lang="es-ES" sz="1600" dirty="0">
                <a:solidFill>
                  <a:schemeClr val="bg1"/>
                </a:solidFill>
                <a:latin typeface="+mn-lt"/>
                <a:cs typeface="Arial" pitchFamily="34" charset="0"/>
              </a:rPr>
              <a:t>nationalsoft</a:t>
            </a:r>
            <a:r>
              <a:rPr lang="es-ES" sz="1600" dirty="0">
                <a:latin typeface="+mn-lt"/>
                <a:cs typeface="Arial" pitchFamily="34" charset="0"/>
              </a:rPr>
              <a:t>.com.mx</a:t>
            </a:r>
          </a:p>
        </p:txBody>
      </p:sp>
      <p:sp>
        <p:nvSpPr>
          <p:cNvPr id="9" name="8 Título"/>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defRPr>
            </a:lvl1pPr>
            <a:extLst/>
          </a:lstStyle>
          <a:p>
            <a:pPr>
              <a:defRPr/>
            </a:pPr>
            <a:fld id="{B1002CF2-C74D-4055-87B2-2D471DB8BF4C}" type="datetime1">
              <a:rPr lang="es-ES"/>
              <a:pPr>
                <a:defRPr/>
              </a:pPr>
              <a:t>24/10/2009</a:t>
            </a:fld>
            <a:endParaRPr lang="es-ES"/>
          </a:p>
        </p:txBody>
      </p:sp>
      <p:sp>
        <p:nvSpPr>
          <p:cNvPr id="5" name="4 Marcador de pie de página"/>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defRPr>
            </a:lvl1pPr>
            <a:extLst/>
          </a:lstStyle>
          <a:p>
            <a:pPr>
              <a:defRPr/>
            </a:pPr>
            <a:r>
              <a:rPr lang="es-ES"/>
              <a:t>www.nationalsoft.com.mx</a:t>
            </a:r>
          </a:p>
        </p:txBody>
      </p:sp>
      <p:sp>
        <p:nvSpPr>
          <p:cNvPr id="6" name="5 Marcador de número de diapositiva"/>
          <p:cNvSpPr>
            <a:spLocks noGrp="1"/>
          </p:cNvSpPr>
          <p:nvPr>
            <p:ph type="sldNum" sz="quarter" idx="12"/>
          </p:nvPr>
        </p:nvSpPr>
        <p:spPr>
          <a:xfrm>
            <a:off x="8647113" y="6408738"/>
            <a:ext cx="366712" cy="365125"/>
          </a:xfrm>
          <a:prstGeom prst="rect">
            <a:avLst/>
          </a:prstGeom>
        </p:spPr>
        <p:txBody>
          <a:bodyPr/>
          <a:lstStyle>
            <a:lvl1pPr fontAlgn="auto">
              <a:spcBef>
                <a:spcPts val="0"/>
              </a:spcBef>
              <a:spcAft>
                <a:spcPts val="0"/>
              </a:spcAft>
              <a:defRPr>
                <a:latin typeface="+mn-lt"/>
              </a:defRPr>
            </a:lvl1pPr>
            <a:extLst/>
          </a:lstStyle>
          <a:p>
            <a:pPr>
              <a:defRPr/>
            </a:pPr>
            <a:fld id="{7EDC9E44-C1AE-4500-9FBF-3A8ABAA140AD}"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defRPr>
            </a:lvl1pPr>
            <a:extLst/>
          </a:lstStyle>
          <a:p>
            <a:pPr>
              <a:defRPr/>
            </a:pPr>
            <a:fld id="{B217D891-1A68-4FB5-8C24-72DD82F10C41}" type="datetime1">
              <a:rPr lang="es-ES"/>
              <a:pPr>
                <a:defRPr/>
              </a:pPr>
              <a:t>24/10/2009</a:t>
            </a:fld>
            <a:endParaRPr lang="es-ES"/>
          </a:p>
        </p:txBody>
      </p:sp>
      <p:sp>
        <p:nvSpPr>
          <p:cNvPr id="5" name="4 Marcador de pie de página"/>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defRPr>
            </a:lvl1pPr>
            <a:extLst/>
          </a:lstStyle>
          <a:p>
            <a:pPr>
              <a:defRPr/>
            </a:pPr>
            <a:r>
              <a:rPr lang="es-ES"/>
              <a:t>www.nationalsoft.com.mx</a:t>
            </a:r>
          </a:p>
        </p:txBody>
      </p:sp>
      <p:sp>
        <p:nvSpPr>
          <p:cNvPr id="6" name="5 Marcador de número de diapositiva"/>
          <p:cNvSpPr>
            <a:spLocks noGrp="1"/>
          </p:cNvSpPr>
          <p:nvPr>
            <p:ph type="sldNum" sz="quarter" idx="12"/>
          </p:nvPr>
        </p:nvSpPr>
        <p:spPr>
          <a:xfrm>
            <a:off x="8647113" y="6408738"/>
            <a:ext cx="366712" cy="365125"/>
          </a:xfrm>
          <a:prstGeom prst="rect">
            <a:avLst/>
          </a:prstGeom>
        </p:spPr>
        <p:txBody>
          <a:bodyPr/>
          <a:lstStyle>
            <a:lvl1pPr fontAlgn="auto">
              <a:spcBef>
                <a:spcPts val="0"/>
              </a:spcBef>
              <a:spcAft>
                <a:spcPts val="0"/>
              </a:spcAft>
              <a:defRPr>
                <a:latin typeface="+mn-lt"/>
              </a:defRPr>
            </a:lvl1pPr>
            <a:extLst/>
          </a:lstStyle>
          <a:p>
            <a:pPr>
              <a:defRPr/>
            </a:pPr>
            <a:fld id="{AE59853B-6BB5-47C4-8515-23EC94438F3A}"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Título"/>
          <p:cNvSpPr>
            <a:spLocks noGrp="1"/>
          </p:cNvSpPr>
          <p:nvPr>
            <p:ph type="title"/>
          </p:nvPr>
        </p:nvSpPr>
        <p:spPr/>
        <p:txBody>
          <a:bodyPr rtlCol="0"/>
          <a:lstStyle>
            <a:extLst/>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Cheurón"/>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4 Cheurón"/>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1 Título"/>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6" name="3 Marcador de fecha"/>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defRPr>
            </a:lvl1pPr>
            <a:extLst/>
          </a:lstStyle>
          <a:p>
            <a:pPr>
              <a:defRPr/>
            </a:pPr>
            <a:fld id="{F320D6C4-8EFA-476D-B61D-2E89F0E039C3}" type="datetime1">
              <a:rPr lang="es-ES"/>
              <a:pPr>
                <a:defRPr/>
              </a:pPr>
              <a:t>24/10/2009</a:t>
            </a:fld>
            <a:endParaRPr lang="es-ES"/>
          </a:p>
        </p:txBody>
      </p:sp>
      <p:sp>
        <p:nvSpPr>
          <p:cNvPr id="7" name="4 Marcador de pie de página"/>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defRPr>
            </a:lvl1pPr>
            <a:extLst/>
          </a:lstStyle>
          <a:p>
            <a:pPr>
              <a:defRPr/>
            </a:pPr>
            <a:r>
              <a:rPr lang="es-ES"/>
              <a:t>www.nationalsoft.com.mx</a:t>
            </a:r>
          </a:p>
        </p:txBody>
      </p:sp>
      <p:sp>
        <p:nvSpPr>
          <p:cNvPr id="8" name="5 Marcador de número de diapositiva"/>
          <p:cNvSpPr>
            <a:spLocks noGrp="1"/>
          </p:cNvSpPr>
          <p:nvPr>
            <p:ph type="sldNum" sz="quarter" idx="12"/>
          </p:nvPr>
        </p:nvSpPr>
        <p:spPr>
          <a:xfrm>
            <a:off x="8647113" y="6408738"/>
            <a:ext cx="366712" cy="365125"/>
          </a:xfrm>
          <a:prstGeom prst="rect">
            <a:avLst/>
          </a:prstGeom>
        </p:spPr>
        <p:txBody>
          <a:bodyPr/>
          <a:lstStyle>
            <a:lvl1pPr fontAlgn="auto">
              <a:spcBef>
                <a:spcPts val="0"/>
              </a:spcBef>
              <a:spcAft>
                <a:spcPts val="0"/>
              </a:spcAft>
              <a:defRPr>
                <a:latin typeface="+mn-lt"/>
              </a:defRPr>
            </a:lvl1pPr>
            <a:extLst/>
          </a:lstStyle>
          <a:p>
            <a:pPr>
              <a:defRPr/>
            </a:pPr>
            <a:fld id="{E0A633EE-3DF8-45A4-B2CE-22E2ECC42BCC}"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7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5" name="4 Marcador de fecha"/>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defRPr>
            </a:lvl1pPr>
            <a:extLst/>
          </a:lstStyle>
          <a:p>
            <a:pPr>
              <a:defRPr/>
            </a:pPr>
            <a:fld id="{EFB1D0E0-B936-429B-BE69-94B7497D463B}" type="datetime1">
              <a:rPr lang="es-ES"/>
              <a:pPr>
                <a:defRPr/>
              </a:pPr>
              <a:t>24/10/2009</a:t>
            </a:fld>
            <a:endParaRPr lang="es-ES"/>
          </a:p>
        </p:txBody>
      </p:sp>
      <p:sp>
        <p:nvSpPr>
          <p:cNvPr id="6" name="5 Marcador de pie de página"/>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defRPr>
            </a:lvl1pPr>
            <a:extLst/>
          </a:lstStyle>
          <a:p>
            <a:pPr>
              <a:defRPr/>
            </a:pPr>
            <a:r>
              <a:rPr lang="es-ES"/>
              <a:t>www.nationalsoft.com.mx</a:t>
            </a:r>
          </a:p>
        </p:txBody>
      </p:sp>
      <p:sp>
        <p:nvSpPr>
          <p:cNvPr id="7" name="6 Marcador de número de diapositiva"/>
          <p:cNvSpPr>
            <a:spLocks noGrp="1"/>
          </p:cNvSpPr>
          <p:nvPr>
            <p:ph type="sldNum" sz="quarter" idx="12"/>
          </p:nvPr>
        </p:nvSpPr>
        <p:spPr>
          <a:xfrm>
            <a:off x="8647113" y="6408738"/>
            <a:ext cx="366712" cy="365125"/>
          </a:xfrm>
          <a:prstGeom prst="rect">
            <a:avLst/>
          </a:prstGeom>
        </p:spPr>
        <p:txBody>
          <a:bodyPr/>
          <a:lstStyle>
            <a:lvl1pPr fontAlgn="auto">
              <a:spcBef>
                <a:spcPts val="0"/>
              </a:spcBef>
              <a:spcAft>
                <a:spcPts val="0"/>
              </a:spcAft>
              <a:defRPr>
                <a:latin typeface="+mn-lt"/>
              </a:defRPr>
            </a:lvl1pPr>
            <a:extLst/>
          </a:lstStyle>
          <a:p>
            <a:pPr>
              <a:defRPr/>
            </a:pPr>
            <a:fld id="{05251D74-8E8A-4336-8AE6-36742460A5BF}"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defRPr>
            </a:lvl1pPr>
            <a:extLst/>
          </a:lstStyle>
          <a:p>
            <a:pPr>
              <a:defRPr/>
            </a:pPr>
            <a:fld id="{30A187FD-F7D0-494E-8BA1-D97C03B41C9E}" type="datetime1">
              <a:rPr lang="es-ES"/>
              <a:pPr>
                <a:defRPr/>
              </a:pPr>
              <a:t>24/10/2009</a:t>
            </a:fld>
            <a:endParaRPr lang="es-ES"/>
          </a:p>
        </p:txBody>
      </p:sp>
      <p:sp>
        <p:nvSpPr>
          <p:cNvPr id="8" name="7 Marcador de pie de página"/>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defRPr>
            </a:lvl1pPr>
            <a:extLst/>
          </a:lstStyle>
          <a:p>
            <a:pPr>
              <a:defRPr/>
            </a:pPr>
            <a:r>
              <a:rPr lang="es-ES"/>
              <a:t>www.nationalsoft.com.mx</a:t>
            </a:r>
          </a:p>
        </p:txBody>
      </p:sp>
      <p:sp>
        <p:nvSpPr>
          <p:cNvPr id="9" name="8 Marcador de número de diapositiva"/>
          <p:cNvSpPr>
            <a:spLocks noGrp="1"/>
          </p:cNvSpPr>
          <p:nvPr>
            <p:ph type="sldNum" sz="quarter" idx="12"/>
          </p:nvPr>
        </p:nvSpPr>
        <p:spPr>
          <a:xfrm>
            <a:off x="8647113" y="6408738"/>
            <a:ext cx="366712" cy="365125"/>
          </a:xfrm>
          <a:prstGeom prst="rect">
            <a:avLst/>
          </a:prstGeom>
        </p:spPr>
        <p:txBody>
          <a:bodyPr/>
          <a:lstStyle>
            <a:lvl1pPr fontAlgn="auto">
              <a:spcBef>
                <a:spcPts val="0"/>
              </a:spcBef>
              <a:spcAft>
                <a:spcPts val="0"/>
              </a:spcAft>
              <a:defRPr>
                <a:latin typeface="+mn-lt"/>
              </a:defRPr>
            </a:lvl1pPr>
            <a:extLst/>
          </a:lstStyle>
          <a:p>
            <a:pPr>
              <a:defRPr/>
            </a:pPr>
            <a:fld id="{15B16062-69B8-44C4-BEED-B876474BB9A4}"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5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3" name="2 Marcador de fecha"/>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defRPr>
            </a:lvl1pPr>
            <a:extLst/>
          </a:lstStyle>
          <a:p>
            <a:pPr>
              <a:defRPr/>
            </a:pPr>
            <a:fld id="{32E92C59-7A90-424F-896B-ED3381ABE40E}" type="datetime1">
              <a:rPr lang="es-ES"/>
              <a:pPr>
                <a:defRPr/>
              </a:pPr>
              <a:t>24/10/2009</a:t>
            </a:fld>
            <a:endParaRPr lang="es-ES"/>
          </a:p>
        </p:txBody>
      </p:sp>
      <p:sp>
        <p:nvSpPr>
          <p:cNvPr id="4" name="3 Marcador de pie de página"/>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defRPr>
            </a:lvl1pPr>
            <a:extLst/>
          </a:lstStyle>
          <a:p>
            <a:pPr>
              <a:defRPr/>
            </a:pPr>
            <a:r>
              <a:rPr lang="es-ES"/>
              <a:t>www.nationalsoft.com.mx</a:t>
            </a:r>
          </a:p>
        </p:txBody>
      </p:sp>
      <p:sp>
        <p:nvSpPr>
          <p:cNvPr id="5" name="4 Marcador de número de diapositiva"/>
          <p:cNvSpPr>
            <a:spLocks noGrp="1"/>
          </p:cNvSpPr>
          <p:nvPr>
            <p:ph type="sldNum" sz="quarter" idx="12"/>
          </p:nvPr>
        </p:nvSpPr>
        <p:spPr>
          <a:xfrm>
            <a:off x="8647113" y="6408738"/>
            <a:ext cx="366712" cy="365125"/>
          </a:xfrm>
          <a:prstGeom prst="rect">
            <a:avLst/>
          </a:prstGeom>
        </p:spPr>
        <p:txBody>
          <a:bodyPr/>
          <a:lstStyle>
            <a:lvl1pPr fontAlgn="auto">
              <a:spcBef>
                <a:spcPts val="0"/>
              </a:spcBef>
              <a:spcAft>
                <a:spcPts val="0"/>
              </a:spcAft>
              <a:defRPr>
                <a:latin typeface="+mn-lt"/>
              </a:defRPr>
            </a:lvl1pPr>
            <a:extLst/>
          </a:lstStyle>
          <a:p>
            <a:pPr>
              <a:defRPr/>
            </a:pPr>
            <a:fld id="{2C372396-0012-414E-84A4-CBD420BA3AF0}"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defRPr>
            </a:lvl1pPr>
            <a:extLst/>
          </a:lstStyle>
          <a:p>
            <a:pPr>
              <a:defRPr/>
            </a:pPr>
            <a:fld id="{215A3C39-9FD9-4256-B468-8D2E5F10FE3D}" type="datetime1">
              <a:rPr lang="es-ES"/>
              <a:pPr>
                <a:defRPr/>
              </a:pPr>
              <a:t>24/10/2009</a:t>
            </a:fld>
            <a:endParaRPr lang="es-ES"/>
          </a:p>
        </p:txBody>
      </p:sp>
      <p:sp>
        <p:nvSpPr>
          <p:cNvPr id="3" name="2 Marcador de pie de página"/>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defRPr>
            </a:lvl1pPr>
            <a:extLst/>
          </a:lstStyle>
          <a:p>
            <a:pPr>
              <a:defRPr/>
            </a:pPr>
            <a:r>
              <a:rPr lang="es-ES"/>
              <a:t>www.nationalsoft.com.mx</a:t>
            </a:r>
          </a:p>
        </p:txBody>
      </p:sp>
      <p:sp>
        <p:nvSpPr>
          <p:cNvPr id="4" name="3 Marcador de número de diapositiva"/>
          <p:cNvSpPr>
            <a:spLocks noGrp="1"/>
          </p:cNvSpPr>
          <p:nvPr>
            <p:ph type="sldNum" sz="quarter" idx="12"/>
          </p:nvPr>
        </p:nvSpPr>
        <p:spPr>
          <a:xfrm>
            <a:off x="8647113" y="6408738"/>
            <a:ext cx="366712" cy="365125"/>
          </a:xfrm>
          <a:prstGeom prst="rect">
            <a:avLst/>
          </a:prstGeom>
        </p:spPr>
        <p:txBody>
          <a:bodyPr/>
          <a:lstStyle>
            <a:lvl1pPr fontAlgn="auto">
              <a:spcBef>
                <a:spcPts val="0"/>
              </a:spcBef>
              <a:spcAft>
                <a:spcPts val="0"/>
              </a:spcAft>
              <a:defRPr>
                <a:latin typeface="+mn-lt"/>
              </a:defRPr>
            </a:lvl1pPr>
            <a:extLst/>
          </a:lstStyle>
          <a:p>
            <a:pPr>
              <a:defRPr/>
            </a:pPr>
            <a:fld id="{96AD6FA0-E023-4093-B755-BC72D07B09D7}"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defRPr>
            </a:lvl1pPr>
            <a:extLst/>
          </a:lstStyle>
          <a:p>
            <a:pPr>
              <a:defRPr/>
            </a:pPr>
            <a:fld id="{C9ECC350-DC08-4604-A2B6-27E02E90777E}" type="datetime1">
              <a:rPr lang="es-ES"/>
              <a:pPr>
                <a:defRPr/>
              </a:pPr>
              <a:t>24/10/2009</a:t>
            </a:fld>
            <a:endParaRPr lang="es-ES"/>
          </a:p>
        </p:txBody>
      </p:sp>
      <p:sp>
        <p:nvSpPr>
          <p:cNvPr id="6" name="5 Marcador de pie de página"/>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defRPr>
            </a:lvl1pPr>
            <a:extLst/>
          </a:lstStyle>
          <a:p>
            <a:pPr>
              <a:defRPr/>
            </a:pPr>
            <a:r>
              <a:rPr lang="es-ES"/>
              <a:t>www.nationalsoft.com.mx</a:t>
            </a:r>
          </a:p>
        </p:txBody>
      </p:sp>
      <p:sp>
        <p:nvSpPr>
          <p:cNvPr id="7" name="6 Marcador de número de diapositiva"/>
          <p:cNvSpPr>
            <a:spLocks noGrp="1"/>
          </p:cNvSpPr>
          <p:nvPr>
            <p:ph type="sldNum" sz="quarter" idx="12"/>
          </p:nvPr>
        </p:nvSpPr>
        <p:spPr>
          <a:xfrm>
            <a:off x="8647113" y="6408738"/>
            <a:ext cx="366712" cy="365125"/>
          </a:xfrm>
          <a:prstGeom prst="rect">
            <a:avLst/>
          </a:prstGeom>
        </p:spPr>
        <p:txBody>
          <a:bodyPr/>
          <a:lstStyle>
            <a:lvl1pPr fontAlgn="auto">
              <a:spcBef>
                <a:spcPts val="0"/>
              </a:spcBef>
              <a:spcAft>
                <a:spcPts val="0"/>
              </a:spcAft>
              <a:defRPr>
                <a:latin typeface="+mn-lt"/>
              </a:defRPr>
            </a:lvl1pPr>
            <a:extLst/>
          </a:lstStyle>
          <a:p>
            <a:pPr>
              <a:defRPr/>
            </a:pPr>
            <a:fld id="{AA05CBFA-1478-4120-BCC0-0BB2696DCC53}"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Forma libre"/>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5 Forma libre"/>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6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7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Cheurón"/>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9 Cheurón"/>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3 Marcador de texto"/>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s-ES" noProof="0" smtClean="0"/>
              <a:t>Haga clic en el icono para agregar una imagen</a:t>
            </a:r>
            <a:endParaRPr lang="en-US" noProof="0"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s-ES" smtClean="0"/>
              <a:t>Haga clic para modificar el estilo de título del patrón</a:t>
            </a:r>
            <a:endParaRPr lang="en-US"/>
          </a:p>
        </p:txBody>
      </p:sp>
      <p:sp>
        <p:nvSpPr>
          <p:cNvPr id="11" name="4 Marcador de fecha"/>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solidFill>
                  <a:schemeClr val="tx1"/>
                </a:solidFill>
                <a:latin typeface="+mn-lt"/>
              </a:defRPr>
            </a:lvl1pPr>
            <a:extLst/>
          </a:lstStyle>
          <a:p>
            <a:pPr>
              <a:defRPr/>
            </a:pPr>
            <a:fld id="{0FC3117F-0FBD-4EE9-8DAA-624A46BC0CF8}" type="datetime1">
              <a:rPr lang="es-ES"/>
              <a:pPr>
                <a:defRPr/>
              </a:pPr>
              <a:t>24/10/2009</a:t>
            </a:fld>
            <a:endParaRPr lang="es-ES"/>
          </a:p>
        </p:txBody>
      </p:sp>
      <p:sp>
        <p:nvSpPr>
          <p:cNvPr id="12" name="5 Marcador de pie de página"/>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solidFill>
                  <a:schemeClr val="tx1"/>
                </a:solidFill>
                <a:latin typeface="+mn-lt"/>
              </a:defRPr>
            </a:lvl1pPr>
            <a:extLst/>
          </a:lstStyle>
          <a:p>
            <a:pPr>
              <a:defRPr/>
            </a:pPr>
            <a:r>
              <a:rPr lang="es-ES"/>
              <a:t>www.nationalsoft.com.mx</a:t>
            </a:r>
          </a:p>
        </p:txBody>
      </p:sp>
      <p:sp>
        <p:nvSpPr>
          <p:cNvPr id="13" name="6 Marcador de número de diapositiva"/>
          <p:cNvSpPr>
            <a:spLocks noGrp="1"/>
          </p:cNvSpPr>
          <p:nvPr>
            <p:ph type="sldNum" sz="quarter" idx="12"/>
          </p:nvPr>
        </p:nvSpPr>
        <p:spPr>
          <a:xfrm>
            <a:off x="8647113" y="6408738"/>
            <a:ext cx="366712" cy="365125"/>
          </a:xfrm>
          <a:prstGeom prst="rect">
            <a:avLst/>
          </a:prstGeom>
        </p:spPr>
        <p:txBody>
          <a:bodyPr/>
          <a:lstStyle>
            <a:lvl1pPr fontAlgn="auto">
              <a:spcBef>
                <a:spcPts val="0"/>
              </a:spcBef>
              <a:spcAft>
                <a:spcPts val="0"/>
              </a:spcAft>
              <a:defRPr>
                <a:solidFill>
                  <a:schemeClr val="tx1"/>
                </a:solidFill>
                <a:latin typeface="+mn-lt"/>
              </a:defRPr>
            </a:lvl1pPr>
            <a:extLst/>
          </a:lstStyle>
          <a:p>
            <a:pPr>
              <a:defRPr/>
            </a:pPr>
            <a:fld id="{94C7BB70-9F5C-45EA-A3B2-A042808AC475}"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11 Forma libre"/>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s-ES" smtClean="0"/>
              <a:t>Haga clic para modificar el estilo de título del patrón</a:t>
            </a:r>
            <a:endParaRPr lang="en-US"/>
          </a:p>
        </p:txBody>
      </p:sp>
      <p:sp>
        <p:nvSpPr>
          <p:cNvPr id="1033" name="29 Marcador de texto"/>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1" name="5 Marcador de pie de página"/>
          <p:cNvSpPr txBox="1">
            <a:spLocks/>
          </p:cNvSpPr>
          <p:nvPr userDrawn="1"/>
        </p:nvSpPr>
        <p:spPr>
          <a:xfrm>
            <a:off x="0" y="6564313"/>
            <a:ext cx="2928938" cy="365125"/>
          </a:xfrm>
          <a:prstGeom prst="rect">
            <a:avLst/>
          </a:prstGeom>
        </p:spPr>
        <p:txBody>
          <a:bodyPr/>
          <a:lstStyle/>
          <a:p>
            <a:pPr fontAlgn="auto">
              <a:spcBef>
                <a:spcPts val="0"/>
              </a:spcBef>
              <a:spcAft>
                <a:spcPts val="0"/>
              </a:spcAft>
              <a:defRPr/>
            </a:pPr>
            <a:r>
              <a:rPr lang="es-ES" sz="1400">
                <a:latin typeface="+mn-lt"/>
              </a:rPr>
              <a:t>www.</a:t>
            </a:r>
            <a:r>
              <a:rPr lang="es-ES" sz="1400">
                <a:solidFill>
                  <a:schemeClr val="bg1"/>
                </a:solidFill>
                <a:latin typeface="+mn-lt"/>
              </a:rPr>
              <a:t>nationalsoft</a:t>
            </a:r>
            <a:r>
              <a:rPr lang="es-ES" sz="1400">
                <a:latin typeface="+mn-lt"/>
              </a:rPr>
              <a:t>.com.mx</a:t>
            </a:r>
            <a:endParaRPr lang="es-ES" sz="1400" dirty="0">
              <a:latin typeface="+mn-lt"/>
            </a:endParaRPr>
          </a:p>
        </p:txBody>
      </p:sp>
    </p:spTree>
  </p:cSld>
  <p:clrMap bg1="lt1" tx1="dk1" bg2="lt2" tx2="dk2" accent1="accent1" accent2="accent2" accent3="accent3" accent4="accent4" accent5="accent5" accent6="accent6" hlink="hlink" folHlink="folHlink"/>
  <p:sldLayoutIdLst>
    <p:sldLayoutId id="2147483893" r:id="rId1"/>
    <p:sldLayoutId id="2147483892"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CuadroTexto"/>
          <p:cNvSpPr txBox="1">
            <a:spLocks noChangeArrowheads="1"/>
          </p:cNvSpPr>
          <p:nvPr/>
        </p:nvSpPr>
        <p:spPr bwMode="auto">
          <a:xfrm>
            <a:off x="0" y="642938"/>
            <a:ext cx="9144000" cy="1169987"/>
          </a:xfrm>
          <a:prstGeom prst="rect">
            <a:avLst/>
          </a:prstGeom>
          <a:noFill/>
          <a:ln w="9525">
            <a:noFill/>
            <a:miter lim="800000"/>
            <a:headEnd/>
            <a:tailEnd/>
          </a:ln>
        </p:spPr>
        <p:txBody>
          <a:bodyPr>
            <a:spAutoFit/>
          </a:bodyPr>
          <a:lstStyle/>
          <a:p>
            <a:pPr algn="ctr"/>
            <a:r>
              <a:rPr lang="es-MX" sz="3500" dirty="0"/>
              <a:t>Presentación</a:t>
            </a:r>
          </a:p>
          <a:p>
            <a:pPr algn="ctr"/>
            <a:r>
              <a:rPr lang="es-MX" sz="3500" dirty="0" smtClean="0"/>
              <a:t>Soft Estéticas® </a:t>
            </a:r>
            <a:r>
              <a:rPr lang="es-MX" sz="3500" dirty="0"/>
              <a:t>2010</a:t>
            </a:r>
          </a:p>
        </p:txBody>
      </p:sp>
      <p:pic>
        <p:nvPicPr>
          <p:cNvPr id="4" name="3 Imagen" descr="caja SE 200 pixeles.jpg"/>
          <p:cNvPicPr>
            <a:picLocks noChangeAspect="1"/>
          </p:cNvPicPr>
          <p:nvPr/>
        </p:nvPicPr>
        <p:blipFill>
          <a:blip r:embed="rId2"/>
          <a:stretch>
            <a:fillRect/>
          </a:stretch>
        </p:blipFill>
        <p:spPr>
          <a:xfrm>
            <a:off x="3743325" y="2476500"/>
            <a:ext cx="1657350" cy="1905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457200" y="274638"/>
            <a:ext cx="8229600" cy="582594"/>
          </a:xfrm>
        </p:spPr>
        <p:txBody>
          <a:bodyPr>
            <a:normAutofit fontScale="90000"/>
          </a:bodyPr>
          <a:lstStyle/>
          <a:p>
            <a:pPr algn="ctr">
              <a:defRPr/>
            </a:pPr>
            <a:r>
              <a:rPr lang="es-MX" sz="3300" dirty="0" smtClean="0"/>
              <a:t>Catálogo de Clientes</a:t>
            </a:r>
            <a:endParaRPr lang="es-MX" sz="3300" dirty="0"/>
          </a:p>
        </p:txBody>
      </p:sp>
      <p:pic>
        <p:nvPicPr>
          <p:cNvPr id="5122" name="Picture 2"/>
          <p:cNvPicPr>
            <a:picLocks noChangeAspect="1" noChangeArrowheads="1"/>
          </p:cNvPicPr>
          <p:nvPr/>
        </p:nvPicPr>
        <p:blipFill>
          <a:blip r:embed="rId2" cstate="print"/>
          <a:srcRect/>
          <a:stretch>
            <a:fillRect/>
          </a:stretch>
        </p:blipFill>
        <p:spPr bwMode="auto">
          <a:xfrm>
            <a:off x="928662" y="785794"/>
            <a:ext cx="7527951" cy="5231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582594"/>
          </a:xfrm>
        </p:spPr>
        <p:txBody>
          <a:bodyPr>
            <a:normAutofit fontScale="90000"/>
          </a:bodyPr>
          <a:lstStyle/>
          <a:p>
            <a:pPr algn="ctr">
              <a:defRPr/>
            </a:pPr>
            <a:r>
              <a:rPr lang="es-MX" sz="3300" dirty="0" smtClean="0"/>
              <a:t>Citas y Reservaciones</a:t>
            </a:r>
            <a:endParaRPr lang="es-MX" sz="3300" dirty="0"/>
          </a:p>
        </p:txBody>
      </p:sp>
      <p:pic>
        <p:nvPicPr>
          <p:cNvPr id="2051" name="Picture 3"/>
          <p:cNvPicPr>
            <a:picLocks noChangeAspect="1" noChangeArrowheads="1"/>
          </p:cNvPicPr>
          <p:nvPr/>
        </p:nvPicPr>
        <p:blipFill>
          <a:blip r:embed="rId2" cstate="print"/>
          <a:srcRect/>
          <a:stretch>
            <a:fillRect/>
          </a:stretch>
        </p:blipFill>
        <p:spPr bwMode="auto">
          <a:xfrm>
            <a:off x="1357290" y="785794"/>
            <a:ext cx="6374356" cy="4320409"/>
          </a:xfrm>
          <a:prstGeom prst="rect">
            <a:avLst/>
          </a:prstGeom>
          <a:noFill/>
          <a:ln w="9525">
            <a:noFill/>
            <a:miter lim="800000"/>
            <a:headEnd/>
            <a:tailEnd/>
          </a:ln>
        </p:spPr>
      </p:pic>
      <p:sp>
        <p:nvSpPr>
          <p:cNvPr id="4" name="2 Título"/>
          <p:cNvSpPr txBox="1">
            <a:spLocks/>
          </p:cNvSpPr>
          <p:nvPr/>
        </p:nvSpPr>
        <p:spPr>
          <a:xfrm>
            <a:off x="714348" y="5286388"/>
            <a:ext cx="8229600" cy="582594"/>
          </a:xfrm>
          <a:prstGeom prst="rect">
            <a:avLst/>
          </a:prstGeom>
        </p:spPr>
        <p:txBody>
          <a:bodyPr vert="horz" rtlCol="0" anchor="ctr">
            <a:normAutofit fontScale="97500"/>
            <a:scene3d>
              <a:camera prst="orthographicFront"/>
              <a:lightRig rig="soft" dir="t"/>
            </a:scene3d>
            <a:sp3d prstMaterial="softEdge">
              <a:bevelT w="25400" h="25400"/>
            </a:sp3d>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MX" sz="16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Pantalla</a:t>
            </a:r>
            <a:r>
              <a:rPr kumimoji="0" lang="es-MX" sz="16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donde se registran las reservaciones o citas de los clientes.</a:t>
            </a:r>
            <a:endParaRPr kumimoji="0" lang="es-MX" sz="16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511156"/>
          </a:xfrm>
        </p:spPr>
        <p:txBody>
          <a:bodyPr>
            <a:normAutofit fontScale="90000"/>
          </a:bodyPr>
          <a:lstStyle/>
          <a:p>
            <a:pPr algn="ctr">
              <a:defRPr/>
            </a:pPr>
            <a:r>
              <a:rPr lang="es-MX" sz="3300" dirty="0" smtClean="0"/>
              <a:t>Monitor de Citas y Reservaciones</a:t>
            </a:r>
            <a:endParaRPr lang="es-MX" sz="3300" dirty="0"/>
          </a:p>
        </p:txBody>
      </p:sp>
      <p:pic>
        <p:nvPicPr>
          <p:cNvPr id="3074" name="Picture 2"/>
          <p:cNvPicPr>
            <a:picLocks noChangeAspect="1" noChangeArrowheads="1"/>
          </p:cNvPicPr>
          <p:nvPr/>
        </p:nvPicPr>
        <p:blipFill>
          <a:blip r:embed="rId2" cstate="print"/>
          <a:srcRect/>
          <a:stretch>
            <a:fillRect/>
          </a:stretch>
        </p:blipFill>
        <p:spPr bwMode="auto">
          <a:xfrm>
            <a:off x="1500166" y="785794"/>
            <a:ext cx="6072231" cy="4208225"/>
          </a:xfrm>
          <a:prstGeom prst="rect">
            <a:avLst/>
          </a:prstGeom>
          <a:noFill/>
          <a:ln w="9525">
            <a:noFill/>
            <a:miter lim="800000"/>
            <a:headEnd/>
            <a:tailEnd/>
          </a:ln>
        </p:spPr>
      </p:pic>
      <p:sp>
        <p:nvSpPr>
          <p:cNvPr id="4" name="2 Título"/>
          <p:cNvSpPr txBox="1">
            <a:spLocks/>
          </p:cNvSpPr>
          <p:nvPr/>
        </p:nvSpPr>
        <p:spPr>
          <a:xfrm>
            <a:off x="714348" y="5143512"/>
            <a:ext cx="8229600" cy="857256"/>
          </a:xfrm>
          <a:prstGeom prst="rect">
            <a:avLst/>
          </a:prstGeom>
        </p:spPr>
        <p:txBody>
          <a:bodyPr vert="horz" rtlCol="0" anchor="ctr">
            <a:normAutofit fontScale="97500"/>
            <a:scene3d>
              <a:camera prst="orthographicFront"/>
              <a:lightRig rig="soft" dir="t"/>
            </a:scene3d>
            <a:sp3d prstMaterial="softEdge">
              <a:bevelT w="25400" h="25400"/>
            </a:sp3d>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MX" sz="16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Monitor de todas las citas y reservaciones por empleado</a:t>
            </a:r>
            <a:r>
              <a:rPr kumimoji="0" lang="es-MX" sz="16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y por día. Permite visualizar de forma rápida y practica el total de citas por empleado, así como las horas a las cuales se tiene la cita con los clientes y el servicio a otorgar.</a:t>
            </a:r>
            <a:endParaRPr kumimoji="0" lang="es-MX" sz="16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582594"/>
          </a:xfrm>
        </p:spPr>
        <p:txBody>
          <a:bodyPr>
            <a:normAutofit fontScale="90000"/>
          </a:bodyPr>
          <a:lstStyle/>
          <a:p>
            <a:pPr algn="ctr">
              <a:defRPr/>
            </a:pPr>
            <a:r>
              <a:rPr lang="es-MX" sz="3300" dirty="0" smtClean="0"/>
              <a:t>Ventas</a:t>
            </a:r>
            <a:endParaRPr lang="es-MX" sz="3300" dirty="0"/>
          </a:p>
        </p:txBody>
      </p:sp>
      <p:pic>
        <p:nvPicPr>
          <p:cNvPr id="4098" name="Picture 2"/>
          <p:cNvPicPr>
            <a:picLocks noChangeAspect="1" noChangeArrowheads="1"/>
          </p:cNvPicPr>
          <p:nvPr/>
        </p:nvPicPr>
        <p:blipFill>
          <a:blip r:embed="rId2" cstate="print"/>
          <a:srcRect/>
          <a:stretch>
            <a:fillRect/>
          </a:stretch>
        </p:blipFill>
        <p:spPr bwMode="auto">
          <a:xfrm>
            <a:off x="857224" y="785794"/>
            <a:ext cx="7572428" cy="4111178"/>
          </a:xfrm>
          <a:prstGeom prst="rect">
            <a:avLst/>
          </a:prstGeom>
          <a:noFill/>
          <a:ln w="9525">
            <a:noFill/>
            <a:miter lim="800000"/>
            <a:headEnd/>
            <a:tailEnd/>
          </a:ln>
        </p:spPr>
      </p:pic>
      <p:sp>
        <p:nvSpPr>
          <p:cNvPr id="4" name="2 Título"/>
          <p:cNvSpPr txBox="1">
            <a:spLocks/>
          </p:cNvSpPr>
          <p:nvPr/>
        </p:nvSpPr>
        <p:spPr>
          <a:xfrm>
            <a:off x="714348" y="5286388"/>
            <a:ext cx="8229600" cy="582594"/>
          </a:xfrm>
          <a:prstGeom prst="rect">
            <a:avLst/>
          </a:prstGeom>
        </p:spPr>
        <p:txBody>
          <a:bodyPr vert="horz" rtlCol="0" anchor="ctr">
            <a:normAutofit fontScale="97500"/>
            <a:scene3d>
              <a:camera prst="orthographicFront"/>
              <a:lightRig rig="soft" dir="t"/>
            </a:scene3d>
            <a:sp3d prstMaterial="softEdge">
              <a:bevelT w="25400" h="25400"/>
            </a:sp3d>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MX" sz="16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Pantalla</a:t>
            </a:r>
            <a:r>
              <a:rPr kumimoji="0" lang="es-MX" sz="16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donde se registran las ventas y se realizan los cobros de los servicios realizados a los clientes.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457200" y="274638"/>
            <a:ext cx="8229600" cy="511156"/>
          </a:xfrm>
        </p:spPr>
        <p:txBody>
          <a:bodyPr>
            <a:normAutofit fontScale="90000"/>
          </a:bodyPr>
          <a:lstStyle/>
          <a:p>
            <a:pPr algn="ctr">
              <a:defRPr/>
            </a:pPr>
            <a:r>
              <a:rPr lang="es-MX" sz="3300" dirty="0" smtClean="0"/>
              <a:t>Historial de Clientes</a:t>
            </a:r>
            <a:endParaRPr lang="es-MX" sz="2200" dirty="0"/>
          </a:p>
        </p:txBody>
      </p:sp>
      <p:pic>
        <p:nvPicPr>
          <p:cNvPr id="10242" name="Picture 2"/>
          <p:cNvPicPr>
            <a:picLocks noChangeAspect="1" noChangeArrowheads="1"/>
          </p:cNvPicPr>
          <p:nvPr/>
        </p:nvPicPr>
        <p:blipFill>
          <a:blip r:embed="rId2" cstate="print"/>
          <a:srcRect/>
          <a:stretch>
            <a:fillRect/>
          </a:stretch>
        </p:blipFill>
        <p:spPr bwMode="auto">
          <a:xfrm>
            <a:off x="2071670" y="785794"/>
            <a:ext cx="5072098" cy="4623124"/>
          </a:xfrm>
          <a:prstGeom prst="rect">
            <a:avLst/>
          </a:prstGeom>
          <a:noFill/>
          <a:ln w="9525">
            <a:noFill/>
            <a:miter lim="800000"/>
            <a:headEnd/>
            <a:tailEnd/>
          </a:ln>
        </p:spPr>
      </p:pic>
      <p:sp>
        <p:nvSpPr>
          <p:cNvPr id="5" name="2 Título"/>
          <p:cNvSpPr txBox="1">
            <a:spLocks/>
          </p:cNvSpPr>
          <p:nvPr/>
        </p:nvSpPr>
        <p:spPr>
          <a:xfrm>
            <a:off x="1357290" y="5572140"/>
            <a:ext cx="7586658" cy="582594"/>
          </a:xfrm>
          <a:prstGeom prst="rect">
            <a:avLst/>
          </a:prstGeom>
        </p:spPr>
        <p:txBody>
          <a:bodyPr vert="horz" rtlCol="0" anchor="ctr">
            <a:normAutofit fontScale="97500"/>
            <a:scene3d>
              <a:camera prst="orthographicFront"/>
              <a:lightRig rig="soft" dir="t"/>
            </a:scene3d>
            <a:sp3d prstMaterial="softEdge">
              <a:bevelT w="25400" h="25400"/>
            </a:sp3d>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MX" sz="16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Pantalla que</a:t>
            </a:r>
            <a:r>
              <a:rPr kumimoji="0" lang="es-MX" sz="16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permite visualizar el historial del empleado, se puede saber el servicio otorgado, así como una imagen del mismo.</a:t>
            </a:r>
            <a:endParaRPr kumimoji="0" lang="es-MX" sz="16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511156"/>
          </a:xfrm>
        </p:spPr>
        <p:txBody>
          <a:bodyPr>
            <a:normAutofit fontScale="90000"/>
          </a:bodyPr>
          <a:lstStyle/>
          <a:p>
            <a:pPr algn="ctr">
              <a:defRPr/>
            </a:pPr>
            <a:r>
              <a:rPr lang="es-MX" sz="3300" dirty="0" smtClean="0"/>
              <a:t>Comisiones</a:t>
            </a:r>
            <a:endParaRPr lang="es-MX" sz="3300" dirty="0"/>
          </a:p>
        </p:txBody>
      </p:sp>
      <p:pic>
        <p:nvPicPr>
          <p:cNvPr id="9218" name="Picture 2"/>
          <p:cNvPicPr>
            <a:picLocks noChangeAspect="1" noChangeArrowheads="1"/>
          </p:cNvPicPr>
          <p:nvPr/>
        </p:nvPicPr>
        <p:blipFill>
          <a:blip r:embed="rId2" cstate="print"/>
          <a:srcRect/>
          <a:stretch>
            <a:fillRect/>
          </a:stretch>
        </p:blipFill>
        <p:spPr bwMode="auto">
          <a:xfrm>
            <a:off x="1214414" y="785794"/>
            <a:ext cx="6643734" cy="4093753"/>
          </a:xfrm>
          <a:prstGeom prst="rect">
            <a:avLst/>
          </a:prstGeom>
          <a:noFill/>
          <a:ln w="9525">
            <a:noFill/>
            <a:miter lim="800000"/>
            <a:headEnd/>
            <a:tailEnd/>
          </a:ln>
        </p:spPr>
      </p:pic>
      <p:sp>
        <p:nvSpPr>
          <p:cNvPr id="4" name="2 Título"/>
          <p:cNvSpPr txBox="1">
            <a:spLocks/>
          </p:cNvSpPr>
          <p:nvPr/>
        </p:nvSpPr>
        <p:spPr>
          <a:xfrm>
            <a:off x="714348" y="5286388"/>
            <a:ext cx="8229600" cy="582594"/>
          </a:xfrm>
          <a:prstGeom prst="rect">
            <a:avLst/>
          </a:prstGeom>
        </p:spPr>
        <p:txBody>
          <a:bodyPr vert="horz" rtlCol="0" anchor="ctr">
            <a:normAutofit fontScale="97500"/>
            <a:scene3d>
              <a:camera prst="orthographicFront"/>
              <a:lightRig rig="soft" dir="t"/>
            </a:scene3d>
            <a:sp3d prstMaterial="softEdge">
              <a:bevelT w="25400" h="25400"/>
            </a:sp3d>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MX" sz="16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Pantalla que</a:t>
            </a:r>
            <a:r>
              <a:rPr kumimoji="0" lang="es-MX" sz="16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permite realizar el cálculo de las comisiones que se deben pagar a los empleados según los servicios realizados o productos vendidos.</a:t>
            </a:r>
            <a:endParaRPr kumimoji="0" lang="es-MX" sz="16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457200" y="274638"/>
            <a:ext cx="8229600" cy="582594"/>
          </a:xfrm>
        </p:spPr>
        <p:txBody>
          <a:bodyPr>
            <a:normAutofit fontScale="90000"/>
          </a:bodyPr>
          <a:lstStyle/>
          <a:p>
            <a:pPr algn="ctr">
              <a:defRPr/>
            </a:pPr>
            <a:r>
              <a:rPr lang="es-MX" sz="3300" dirty="0" smtClean="0"/>
              <a:t>Facturas</a:t>
            </a:r>
            <a:endParaRPr lang="es-MX" sz="3300" dirty="0"/>
          </a:p>
        </p:txBody>
      </p:sp>
      <p:pic>
        <p:nvPicPr>
          <p:cNvPr id="8194" name="Picture 2"/>
          <p:cNvPicPr>
            <a:picLocks noChangeAspect="1" noChangeArrowheads="1"/>
          </p:cNvPicPr>
          <p:nvPr/>
        </p:nvPicPr>
        <p:blipFill>
          <a:blip r:embed="rId2" cstate="print"/>
          <a:srcRect/>
          <a:stretch>
            <a:fillRect/>
          </a:stretch>
        </p:blipFill>
        <p:spPr bwMode="auto">
          <a:xfrm>
            <a:off x="500034" y="785794"/>
            <a:ext cx="8094784" cy="50720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457200" y="274638"/>
            <a:ext cx="8229600" cy="511156"/>
          </a:xfrm>
        </p:spPr>
        <p:txBody>
          <a:bodyPr>
            <a:normAutofit fontScale="90000"/>
          </a:bodyPr>
          <a:lstStyle/>
          <a:p>
            <a:pPr algn="ctr">
              <a:defRPr/>
            </a:pPr>
            <a:r>
              <a:rPr lang="es-MX" sz="3300" dirty="0" smtClean="0"/>
              <a:t>Reporte de </a:t>
            </a:r>
            <a:r>
              <a:rPr lang="es-MX" sz="3300" dirty="0" err="1" smtClean="0"/>
              <a:t>Kardex</a:t>
            </a:r>
            <a:endParaRPr lang="es-MX" sz="2200" dirty="0"/>
          </a:p>
        </p:txBody>
      </p:sp>
      <p:pic>
        <p:nvPicPr>
          <p:cNvPr id="11266" name="Picture 2"/>
          <p:cNvPicPr>
            <a:picLocks noChangeAspect="1" noChangeArrowheads="1"/>
          </p:cNvPicPr>
          <p:nvPr/>
        </p:nvPicPr>
        <p:blipFill>
          <a:blip r:embed="rId2" cstate="print"/>
          <a:srcRect/>
          <a:stretch>
            <a:fillRect/>
          </a:stretch>
        </p:blipFill>
        <p:spPr bwMode="auto">
          <a:xfrm>
            <a:off x="428603" y="4143380"/>
            <a:ext cx="8358239" cy="1750129"/>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2786050" y="785794"/>
            <a:ext cx="3693978" cy="3071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457200" y="274638"/>
            <a:ext cx="8229600" cy="511156"/>
          </a:xfrm>
        </p:spPr>
        <p:txBody>
          <a:bodyPr>
            <a:normAutofit fontScale="90000"/>
          </a:bodyPr>
          <a:lstStyle/>
          <a:p>
            <a:pPr algn="ctr">
              <a:defRPr/>
            </a:pPr>
            <a:r>
              <a:rPr lang="es-MX" sz="3300" dirty="0" smtClean="0"/>
              <a:t>Reporte de Citas y Reservaciones</a:t>
            </a:r>
            <a:endParaRPr lang="es-MX" sz="2200" dirty="0"/>
          </a:p>
        </p:txBody>
      </p:sp>
      <p:pic>
        <p:nvPicPr>
          <p:cNvPr id="12290" name="Picture 2"/>
          <p:cNvPicPr>
            <a:picLocks noChangeAspect="1" noChangeArrowheads="1"/>
          </p:cNvPicPr>
          <p:nvPr/>
        </p:nvPicPr>
        <p:blipFill>
          <a:blip r:embed="rId2" cstate="print"/>
          <a:srcRect/>
          <a:stretch>
            <a:fillRect/>
          </a:stretch>
        </p:blipFill>
        <p:spPr bwMode="auto">
          <a:xfrm>
            <a:off x="2967528" y="3204290"/>
            <a:ext cx="6014539" cy="3225106"/>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357158" y="785794"/>
            <a:ext cx="3247731" cy="23574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457200" y="274638"/>
            <a:ext cx="8229600" cy="511156"/>
          </a:xfrm>
        </p:spPr>
        <p:txBody>
          <a:bodyPr>
            <a:normAutofit fontScale="90000"/>
          </a:bodyPr>
          <a:lstStyle/>
          <a:p>
            <a:pPr algn="ctr">
              <a:defRPr/>
            </a:pPr>
            <a:r>
              <a:rPr lang="es-MX" sz="3300" dirty="0" smtClean="0"/>
              <a:t>Reporte de Movimientos de Inventario</a:t>
            </a:r>
            <a:endParaRPr lang="es-MX" sz="2200" dirty="0"/>
          </a:p>
        </p:txBody>
      </p:sp>
      <p:pic>
        <p:nvPicPr>
          <p:cNvPr id="13314" name="Picture 2"/>
          <p:cNvPicPr>
            <a:picLocks noChangeAspect="1" noChangeArrowheads="1"/>
          </p:cNvPicPr>
          <p:nvPr/>
        </p:nvPicPr>
        <p:blipFill>
          <a:blip r:embed="rId2" cstate="print"/>
          <a:srcRect/>
          <a:stretch>
            <a:fillRect/>
          </a:stretch>
        </p:blipFill>
        <p:spPr bwMode="auto">
          <a:xfrm>
            <a:off x="928662" y="3571876"/>
            <a:ext cx="7694611" cy="2440705"/>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2643174" y="790086"/>
            <a:ext cx="4071966" cy="26389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346075" y="701675"/>
            <a:ext cx="7931150" cy="606425"/>
          </a:xfrm>
          <a:prstGeom prst="rect">
            <a:avLst/>
          </a:prstGeom>
          <a:noFill/>
          <a:ln w="9525">
            <a:noFill/>
            <a:miter lim="800000"/>
            <a:headEnd/>
            <a:tailEnd/>
          </a:ln>
          <a:effectLst/>
        </p:spPr>
        <p:txBody>
          <a:bodyPr lIns="82550" tIns="41275" rIns="82550" bIns="41275" anchor="ctr"/>
          <a:lstStyle/>
          <a:p>
            <a:pPr>
              <a:defRPr/>
            </a:pPr>
            <a:r>
              <a:rPr lang="es-ES" sz="3100" b="1" dirty="0">
                <a:solidFill>
                  <a:schemeClr val="accent2"/>
                </a:solidFill>
                <a:effectLst>
                  <a:outerShdw blurRad="38100" dist="38100" dir="2700000" algn="tl">
                    <a:srgbClr val="C0C0C0"/>
                  </a:outerShdw>
                </a:effectLst>
                <a:latin typeface="Calibri" pitchFamily="34" charset="0"/>
              </a:rPr>
              <a:t>Contenido</a:t>
            </a:r>
          </a:p>
        </p:txBody>
      </p:sp>
      <p:sp>
        <p:nvSpPr>
          <p:cNvPr id="13315" name="Line 6"/>
          <p:cNvSpPr>
            <a:spLocks noChangeShapeType="1"/>
          </p:cNvSpPr>
          <p:nvPr/>
        </p:nvSpPr>
        <p:spPr bwMode="auto">
          <a:xfrm>
            <a:off x="346075" y="1200150"/>
            <a:ext cx="4448175" cy="0"/>
          </a:xfrm>
          <a:prstGeom prst="line">
            <a:avLst/>
          </a:prstGeom>
          <a:noFill/>
          <a:ln w="9525">
            <a:solidFill>
              <a:schemeClr val="bg2"/>
            </a:solidFill>
            <a:round/>
            <a:headEnd/>
            <a:tailEnd/>
          </a:ln>
        </p:spPr>
        <p:txBody>
          <a:bodyPr/>
          <a:lstStyle/>
          <a:p>
            <a:endParaRPr lang="es-MX"/>
          </a:p>
        </p:txBody>
      </p:sp>
      <p:grpSp>
        <p:nvGrpSpPr>
          <p:cNvPr id="13316" name="Group 14"/>
          <p:cNvGrpSpPr>
            <a:grpSpLocks/>
          </p:cNvGrpSpPr>
          <p:nvPr/>
        </p:nvGrpSpPr>
        <p:grpSpPr bwMode="auto">
          <a:xfrm>
            <a:off x="5173663" y="3694113"/>
            <a:ext cx="3541712" cy="2386012"/>
            <a:chOff x="3150" y="1317"/>
            <a:chExt cx="2112" cy="1523"/>
          </a:xfrm>
        </p:grpSpPr>
        <p:sp>
          <p:nvSpPr>
            <p:cNvPr id="13321" name="Rectangle 13"/>
            <p:cNvSpPr>
              <a:spLocks noChangeArrowheads="1"/>
            </p:cNvSpPr>
            <p:nvPr/>
          </p:nvSpPr>
          <p:spPr bwMode="auto">
            <a:xfrm>
              <a:off x="3197" y="1391"/>
              <a:ext cx="2065" cy="1449"/>
            </a:xfrm>
            <a:prstGeom prst="rect">
              <a:avLst/>
            </a:prstGeom>
            <a:solidFill>
              <a:schemeClr val="tx1">
                <a:alpha val="63921"/>
              </a:schemeClr>
            </a:solidFill>
            <a:ln w="9525" algn="ctr">
              <a:noFill/>
              <a:miter lim="800000"/>
              <a:headEnd/>
              <a:tailEnd/>
            </a:ln>
            <a:effectLst>
              <a:prstShdw prst="shdw17" dist="17961" dir="2700000">
                <a:schemeClr val="bg2"/>
              </a:prstShdw>
            </a:effectLst>
          </p:spPr>
          <p:txBody>
            <a:bodyPr wrap="none" anchor="ctr"/>
            <a:lstStyle/>
            <a:p>
              <a:endParaRPr lang="es-MX"/>
            </a:p>
          </p:txBody>
        </p:sp>
        <p:pic>
          <p:nvPicPr>
            <p:cNvPr id="13322" name="Picture 8" descr="EV114-007"/>
            <p:cNvPicPr>
              <a:picLocks noChangeAspect="1" noChangeArrowheads="1"/>
            </p:cNvPicPr>
            <p:nvPr/>
          </p:nvPicPr>
          <p:blipFill>
            <a:blip r:embed="rId2" cstate="print"/>
            <a:srcRect/>
            <a:stretch>
              <a:fillRect/>
            </a:stretch>
          </p:blipFill>
          <p:spPr bwMode="auto">
            <a:xfrm>
              <a:off x="3150" y="1317"/>
              <a:ext cx="2064" cy="1472"/>
            </a:xfrm>
            <a:prstGeom prst="rect">
              <a:avLst/>
            </a:prstGeom>
            <a:noFill/>
            <a:ln w="9525">
              <a:noFill/>
              <a:miter lim="800000"/>
              <a:headEnd/>
              <a:tailEnd/>
            </a:ln>
          </p:spPr>
        </p:pic>
      </p:grpSp>
      <p:grpSp>
        <p:nvGrpSpPr>
          <p:cNvPr id="13317" name="Group 15"/>
          <p:cNvGrpSpPr>
            <a:grpSpLocks/>
          </p:cNvGrpSpPr>
          <p:nvPr/>
        </p:nvGrpSpPr>
        <p:grpSpPr bwMode="auto">
          <a:xfrm>
            <a:off x="5205413" y="896938"/>
            <a:ext cx="3498850" cy="2503487"/>
            <a:chOff x="230" y="886"/>
            <a:chExt cx="2095" cy="1497"/>
          </a:xfrm>
        </p:grpSpPr>
        <p:sp>
          <p:nvSpPr>
            <p:cNvPr id="13319" name="Rectangle 11"/>
            <p:cNvSpPr>
              <a:spLocks noChangeArrowheads="1"/>
            </p:cNvSpPr>
            <p:nvPr/>
          </p:nvSpPr>
          <p:spPr bwMode="auto">
            <a:xfrm>
              <a:off x="269" y="933"/>
              <a:ext cx="2056" cy="1450"/>
            </a:xfrm>
            <a:prstGeom prst="rect">
              <a:avLst/>
            </a:prstGeom>
            <a:solidFill>
              <a:schemeClr val="tx1">
                <a:alpha val="63921"/>
              </a:schemeClr>
            </a:solidFill>
            <a:ln w="9525" algn="ctr">
              <a:noFill/>
              <a:miter lim="800000"/>
              <a:headEnd/>
              <a:tailEnd/>
            </a:ln>
            <a:effectLst>
              <a:prstShdw prst="shdw17" dist="17961" dir="2700000">
                <a:schemeClr val="bg2"/>
              </a:prstShdw>
            </a:effectLst>
          </p:spPr>
          <p:txBody>
            <a:bodyPr wrap="none" anchor="ctr"/>
            <a:lstStyle/>
            <a:p>
              <a:endParaRPr lang="es-MX"/>
            </a:p>
          </p:txBody>
        </p:sp>
        <p:pic>
          <p:nvPicPr>
            <p:cNvPr id="13320" name="Picture 9" descr="407016"/>
            <p:cNvPicPr>
              <a:picLocks noChangeAspect="1" noChangeArrowheads="1"/>
            </p:cNvPicPr>
            <p:nvPr/>
          </p:nvPicPr>
          <p:blipFill>
            <a:blip r:embed="rId3" cstate="print"/>
            <a:srcRect/>
            <a:stretch>
              <a:fillRect/>
            </a:stretch>
          </p:blipFill>
          <p:spPr bwMode="auto">
            <a:xfrm>
              <a:off x="230" y="886"/>
              <a:ext cx="2051" cy="1463"/>
            </a:xfrm>
            <a:prstGeom prst="rect">
              <a:avLst/>
            </a:prstGeom>
            <a:noFill/>
            <a:ln w="9525">
              <a:noFill/>
              <a:miter lim="800000"/>
              <a:headEnd/>
              <a:tailEnd/>
            </a:ln>
          </p:spPr>
        </p:pic>
      </p:grpSp>
      <p:sp>
        <p:nvSpPr>
          <p:cNvPr id="13318" name="Rectangle 16"/>
          <p:cNvSpPr>
            <a:spLocks noChangeArrowheads="1"/>
          </p:cNvSpPr>
          <p:nvPr/>
        </p:nvSpPr>
        <p:spPr bwMode="auto">
          <a:xfrm>
            <a:off x="230188" y="1250950"/>
            <a:ext cx="4486275" cy="4678363"/>
          </a:xfrm>
          <a:prstGeom prst="rect">
            <a:avLst/>
          </a:prstGeom>
          <a:noFill/>
          <a:ln w="9525" algn="ctr">
            <a:noFill/>
            <a:miter lim="800000"/>
            <a:headEnd/>
            <a:tailEnd/>
          </a:ln>
        </p:spPr>
        <p:txBody>
          <a:bodyPr/>
          <a:lstStyle/>
          <a:p>
            <a:pPr marL="457200" indent="-457200" algn="just">
              <a:lnSpc>
                <a:spcPct val="120000"/>
              </a:lnSpc>
              <a:spcBef>
                <a:spcPct val="20000"/>
              </a:spcBef>
              <a:buClr>
                <a:schemeClr val="accent2"/>
              </a:buClr>
              <a:buFontTx/>
              <a:buAutoNum type="arabicPeriod"/>
            </a:pPr>
            <a:r>
              <a:rPr lang="es-MX" sz="2800" dirty="0">
                <a:latin typeface="Calibri" pitchFamily="34" charset="0"/>
              </a:rPr>
              <a:t>Introducción.</a:t>
            </a:r>
          </a:p>
          <a:p>
            <a:pPr marL="457200" indent="-457200">
              <a:lnSpc>
                <a:spcPct val="120000"/>
              </a:lnSpc>
              <a:spcBef>
                <a:spcPct val="20000"/>
              </a:spcBef>
              <a:buClr>
                <a:schemeClr val="accent2"/>
              </a:buClr>
              <a:buFontTx/>
              <a:buAutoNum type="arabicPeriod"/>
            </a:pPr>
            <a:r>
              <a:rPr lang="es-MX" sz="2800" dirty="0" smtClean="0">
                <a:latin typeface="Calibri" pitchFamily="34" charset="0"/>
              </a:rPr>
              <a:t>Mejoras </a:t>
            </a:r>
            <a:r>
              <a:rPr lang="es-MX" sz="2800" dirty="0">
                <a:latin typeface="Calibri" pitchFamily="34" charset="0"/>
              </a:rPr>
              <a:t>de la versión 2010.</a:t>
            </a:r>
          </a:p>
          <a:p>
            <a:pPr marL="457200" indent="-457200" algn="just">
              <a:lnSpc>
                <a:spcPct val="120000"/>
              </a:lnSpc>
              <a:spcBef>
                <a:spcPct val="20000"/>
              </a:spcBef>
              <a:buClr>
                <a:schemeClr val="accent2"/>
              </a:buClr>
              <a:buFontTx/>
              <a:buAutoNum type="arabicPeriod"/>
            </a:pPr>
            <a:r>
              <a:rPr lang="es-MX" sz="2800" dirty="0">
                <a:latin typeface="Calibri" pitchFamily="34" charset="0"/>
              </a:rPr>
              <a:t>Licenciamiento.</a:t>
            </a:r>
          </a:p>
          <a:p>
            <a:pPr marL="457200" indent="-457200" algn="just">
              <a:lnSpc>
                <a:spcPct val="120000"/>
              </a:lnSpc>
              <a:spcBef>
                <a:spcPct val="20000"/>
              </a:spcBef>
              <a:buClr>
                <a:schemeClr val="accent2"/>
              </a:buClr>
              <a:buFontTx/>
              <a:buAutoNum type="arabicPeriod"/>
            </a:pPr>
            <a:r>
              <a:rPr lang="es-MX" sz="2800" dirty="0">
                <a:latin typeface="Calibri" pitchFamily="34" charset="0"/>
              </a:rPr>
              <a:t>Pantallas del sistema.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CuadroTexto"/>
          <p:cNvSpPr txBox="1">
            <a:spLocks noChangeArrowheads="1"/>
          </p:cNvSpPr>
          <p:nvPr/>
        </p:nvSpPr>
        <p:spPr bwMode="auto">
          <a:xfrm>
            <a:off x="0" y="2000250"/>
            <a:ext cx="9144000" cy="1169551"/>
          </a:xfrm>
          <a:prstGeom prst="rect">
            <a:avLst/>
          </a:prstGeom>
          <a:noFill/>
          <a:ln w="9525">
            <a:noFill/>
            <a:miter lim="800000"/>
            <a:headEnd/>
            <a:tailEnd/>
          </a:ln>
        </p:spPr>
        <p:txBody>
          <a:bodyPr wrap="square">
            <a:spAutoFit/>
          </a:bodyPr>
          <a:lstStyle/>
          <a:p>
            <a:pPr algn="ctr"/>
            <a:r>
              <a:rPr lang="es-MX" sz="3500" b="1" dirty="0" smtClean="0"/>
              <a:t>Fin de la Presentación</a:t>
            </a:r>
          </a:p>
          <a:p>
            <a:pPr algn="ctr"/>
            <a:r>
              <a:rPr lang="es-MX" sz="3500" b="1" dirty="0" smtClean="0"/>
              <a:t>Gracias</a:t>
            </a:r>
            <a:endParaRPr lang="es-MX" sz="35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138"/>
            <a:ext cx="8229600" cy="4019550"/>
          </a:xfrm>
        </p:spPr>
        <p:txBody>
          <a:bodyPr/>
          <a:lstStyle/>
          <a:p>
            <a:pPr algn="just" eaLnBrk="1" hangingPunct="1">
              <a:buFont typeface="Wingdings 3" pitchFamily="18" charset="2"/>
              <a:buNone/>
              <a:defRPr/>
            </a:pPr>
            <a:r>
              <a:rPr lang="es-MX" sz="2500" b="1" dirty="0" smtClean="0">
                <a:solidFill>
                  <a:schemeClr val="tx2"/>
                </a:solidFill>
                <a:effectLst>
                  <a:outerShdw blurRad="31750" dist="25400" dir="5400000" algn="tl" rotWithShape="0">
                    <a:srgbClr val="000000">
                      <a:alpha val="25000"/>
                    </a:srgbClr>
                  </a:outerShdw>
                </a:effectLst>
                <a:latin typeface="Calibri" pitchFamily="34" charset="0"/>
                <a:ea typeface="+mj-ea"/>
                <a:cs typeface="+mj-cs"/>
              </a:rPr>
              <a:t>Objetivo</a:t>
            </a:r>
          </a:p>
          <a:p>
            <a:pPr algn="just" eaLnBrk="1" hangingPunct="1">
              <a:defRPr/>
            </a:pPr>
            <a:r>
              <a:rPr lang="es-MX" sz="2300" dirty="0" smtClean="0">
                <a:latin typeface="Calibri" pitchFamily="34" charset="0"/>
              </a:rPr>
              <a:t>Esta presentación tiene el objetivo dar a conocer las principales funcionalidades del sistema Soft Estéticas® 2010, a los miembros de la empresa National Soft de México.</a:t>
            </a:r>
          </a:p>
          <a:p>
            <a:pPr algn="just" eaLnBrk="1" hangingPunct="1">
              <a:buFont typeface="Wingdings 3" pitchFamily="18" charset="2"/>
              <a:buNone/>
              <a:defRPr/>
            </a:pPr>
            <a:endParaRPr lang="es-MX" sz="2400" b="1" dirty="0" smtClean="0">
              <a:solidFill>
                <a:schemeClr val="tx2"/>
              </a:solidFill>
              <a:effectLst>
                <a:outerShdw blurRad="31750" dist="25400" dir="5400000" algn="tl" rotWithShape="0">
                  <a:srgbClr val="000000">
                    <a:alpha val="25000"/>
                  </a:srgbClr>
                </a:outerShdw>
              </a:effectLst>
            </a:endParaRPr>
          </a:p>
          <a:p>
            <a:pPr algn="just" eaLnBrk="1" hangingPunct="1">
              <a:buFont typeface="Wingdings 3" pitchFamily="18" charset="2"/>
              <a:buNone/>
              <a:defRPr/>
            </a:pPr>
            <a:r>
              <a:rPr lang="es-MX" sz="2400" b="1" dirty="0" smtClean="0">
                <a:solidFill>
                  <a:schemeClr val="tx2"/>
                </a:solidFill>
                <a:effectLst>
                  <a:outerShdw blurRad="31750" dist="25400" dir="5400000" algn="tl" rotWithShape="0">
                    <a:srgbClr val="000000">
                      <a:alpha val="25000"/>
                    </a:srgbClr>
                  </a:outerShdw>
                </a:effectLst>
                <a:latin typeface="Calibri" pitchFamily="34" charset="0"/>
              </a:rPr>
              <a:t>Alcance</a:t>
            </a:r>
            <a:endParaRPr lang="es-MX" sz="2300" dirty="0" smtClean="0">
              <a:latin typeface="Calibri" pitchFamily="34" charset="0"/>
            </a:endParaRPr>
          </a:p>
          <a:p>
            <a:pPr algn="just" eaLnBrk="1" hangingPunct="1">
              <a:defRPr/>
            </a:pPr>
            <a:r>
              <a:rPr lang="es-MX" sz="2300" dirty="0" smtClean="0">
                <a:latin typeface="Calibri" pitchFamily="34" charset="0"/>
              </a:rPr>
              <a:t>Se mostrará el proceso general del sistema, así como las mejoras mas relevantes respecto a la versión anterior del sistema. </a:t>
            </a:r>
          </a:p>
        </p:txBody>
      </p:sp>
      <p:sp>
        <p:nvSpPr>
          <p:cNvPr id="3" name="2 Título"/>
          <p:cNvSpPr>
            <a:spLocks noGrp="1"/>
          </p:cNvSpPr>
          <p:nvPr>
            <p:ph type="title"/>
          </p:nvPr>
        </p:nvSpPr>
        <p:spPr/>
        <p:txBody>
          <a:bodyPr/>
          <a:lstStyle/>
          <a:p>
            <a:pPr eaLnBrk="1" hangingPunct="1">
              <a:defRPr/>
            </a:pPr>
            <a:r>
              <a:rPr lang="es-MX" sz="3500" dirty="0" smtClean="0">
                <a:latin typeface="Calibri" pitchFamily="34" charset="0"/>
              </a:rPr>
              <a:t>Introducción</a:t>
            </a:r>
            <a:endParaRPr lang="es-MX" sz="3500" dirty="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contenido"/>
          <p:cNvSpPr>
            <a:spLocks noGrp="1"/>
          </p:cNvSpPr>
          <p:nvPr>
            <p:ph idx="1"/>
          </p:nvPr>
        </p:nvSpPr>
        <p:spPr>
          <a:xfrm>
            <a:off x="457200" y="1285875"/>
            <a:ext cx="8229600" cy="4643455"/>
          </a:xfrm>
        </p:spPr>
        <p:txBody>
          <a:bodyPr/>
          <a:lstStyle/>
          <a:p>
            <a:r>
              <a:rPr lang="es-ES" sz="2000" dirty="0" smtClean="0">
                <a:latin typeface="Calibri" pitchFamily="34" charset="0"/>
              </a:rPr>
              <a:t>Paquetes: Uso de paquetes en los cuales se podrán incluir múltiples servicios que incluirá el paquete.</a:t>
            </a:r>
            <a:endParaRPr lang="es-MX" sz="2000" dirty="0" smtClean="0">
              <a:latin typeface="Calibri" pitchFamily="34" charset="0"/>
            </a:endParaRPr>
          </a:p>
          <a:p>
            <a:r>
              <a:rPr lang="es-ES" sz="2000" dirty="0" smtClean="0">
                <a:latin typeface="Calibri" pitchFamily="34" charset="0"/>
              </a:rPr>
              <a:t>Recetas: Posibilidad de definirle a cada servicios una receta que lo compondrá (muy útil para trabajar con los inventarios)</a:t>
            </a:r>
            <a:r>
              <a:rPr lang="es-MX" sz="2000" dirty="0" smtClean="0">
                <a:latin typeface="Calibri" pitchFamily="34" charset="0"/>
              </a:rPr>
              <a:t>.</a:t>
            </a:r>
          </a:p>
          <a:p>
            <a:r>
              <a:rPr lang="es-ES" sz="2000" dirty="0" smtClean="0">
                <a:latin typeface="Calibri" pitchFamily="34" charset="0"/>
              </a:rPr>
              <a:t>Cuentas abiertas: el sistema podrá mantener cuentas pendientes por cobrar durante el turno activo, permitiendo la edición de la nota de ventas antes del pago definitivo.</a:t>
            </a:r>
            <a:endParaRPr lang="es-MX" sz="2000" dirty="0" smtClean="0">
              <a:latin typeface="Calibri" pitchFamily="34" charset="0"/>
            </a:endParaRPr>
          </a:p>
          <a:p>
            <a:r>
              <a:rPr lang="es-ES" sz="2000" dirty="0" smtClean="0">
                <a:latin typeface="Calibri" pitchFamily="34" charset="0"/>
              </a:rPr>
              <a:t>Importación de datos: para facilitar la captura de los datos, el sistema cuenta con la opción de importación de información directamente de archivo en Excel, de tal forma que en un solo movimiento, toda la información que contenga el documento será traslada a los respectivos catálogos. (clientes, empleados, productos de ventas y productos de almacén).</a:t>
            </a:r>
            <a:endParaRPr lang="es-MX" sz="2000" dirty="0" smtClean="0">
              <a:latin typeface="Calibri" pitchFamily="34" charset="0"/>
            </a:endParaRPr>
          </a:p>
        </p:txBody>
      </p:sp>
      <p:sp>
        <p:nvSpPr>
          <p:cNvPr id="3" name="2 Título"/>
          <p:cNvSpPr>
            <a:spLocks noGrp="1"/>
          </p:cNvSpPr>
          <p:nvPr>
            <p:ph type="title"/>
          </p:nvPr>
        </p:nvSpPr>
        <p:spPr/>
        <p:txBody>
          <a:bodyPr/>
          <a:lstStyle/>
          <a:p>
            <a:pPr>
              <a:defRPr/>
            </a:pPr>
            <a:r>
              <a:rPr lang="es-MX" sz="3500" dirty="0" smtClean="0">
                <a:latin typeface="Calibri" pitchFamily="34" charset="0"/>
              </a:rPr>
              <a:t>Mejoras de la versión 2010</a:t>
            </a:r>
            <a:endParaRPr lang="es-MX" sz="3500"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contenido"/>
          <p:cNvSpPr>
            <a:spLocks noGrp="1"/>
          </p:cNvSpPr>
          <p:nvPr>
            <p:ph idx="1"/>
          </p:nvPr>
        </p:nvSpPr>
        <p:spPr>
          <a:xfrm>
            <a:off x="457200" y="1285860"/>
            <a:ext cx="8229600" cy="4721240"/>
          </a:xfrm>
        </p:spPr>
        <p:txBody>
          <a:bodyPr/>
          <a:lstStyle/>
          <a:p>
            <a:r>
              <a:rPr lang="es-ES" sz="2000" dirty="0" smtClean="0">
                <a:latin typeface="Calibri" pitchFamily="34" charset="0"/>
              </a:rPr>
              <a:t>Comisiones: debido a que en los establecimientos como estéticas, salones de belleza, spas, etc. se premia  el esfuerzo del vendedor dándole un incentivo, el sistema contempla el control y calculo de comisiones de acuerdo a las ventas registradas por cada uno de ellos. La comisión suele consistir en un porcentaje fijo aplicado sobre el precio de la venta de producto pero también puede establecerse un porcentaje por servicio.</a:t>
            </a:r>
            <a:endParaRPr lang="es-MX" sz="2000" dirty="0" smtClean="0">
              <a:latin typeface="Calibri" pitchFamily="34" charset="0"/>
            </a:endParaRPr>
          </a:p>
          <a:p>
            <a:r>
              <a:rPr lang="es-ES" sz="2000" dirty="0" smtClean="0">
                <a:latin typeface="Calibri" pitchFamily="34" charset="0"/>
              </a:rPr>
              <a:t>Para definirle a cada empleado el concepto de comisión que recibirá (importe fijo o porcentaje) el sistema cuenta con la opción de facilitar la asignación de este dato de una manera muy sencilla  individual o grupal.</a:t>
            </a:r>
            <a:endParaRPr lang="es-MX" sz="2000" dirty="0" smtClean="0">
              <a:latin typeface="Calibri" pitchFamily="34" charset="0"/>
            </a:endParaRPr>
          </a:p>
          <a:p>
            <a:r>
              <a:rPr lang="es-ES" sz="2000" dirty="0" smtClean="0">
                <a:latin typeface="Calibri" pitchFamily="34" charset="0"/>
              </a:rPr>
              <a:t>Monitor de reservaciones: Opción que permite visualizar el total de citas pendientes del día y/o por empleado, esto facilitara al comercio el obtener la información de carga de trabajo en general y de igual forma por empleado.</a:t>
            </a:r>
          </a:p>
        </p:txBody>
      </p:sp>
      <p:sp>
        <p:nvSpPr>
          <p:cNvPr id="3" name="2 Título"/>
          <p:cNvSpPr>
            <a:spLocks noGrp="1"/>
          </p:cNvSpPr>
          <p:nvPr>
            <p:ph type="title"/>
          </p:nvPr>
        </p:nvSpPr>
        <p:spPr/>
        <p:txBody>
          <a:bodyPr>
            <a:noAutofit/>
          </a:bodyPr>
          <a:lstStyle/>
          <a:p>
            <a:pPr>
              <a:defRPr/>
            </a:pPr>
            <a:r>
              <a:rPr lang="es-MX" sz="3500" dirty="0" smtClean="0">
                <a:latin typeface="Calibri" pitchFamily="34" charset="0"/>
              </a:rPr>
              <a:t>Mejoras de la versión 2010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contenido"/>
          <p:cNvSpPr>
            <a:spLocks noGrp="1"/>
          </p:cNvSpPr>
          <p:nvPr>
            <p:ph idx="1"/>
          </p:nvPr>
        </p:nvSpPr>
        <p:spPr>
          <a:xfrm>
            <a:off x="500034" y="1000108"/>
            <a:ext cx="8229600" cy="2000264"/>
          </a:xfrm>
        </p:spPr>
        <p:txBody>
          <a:bodyPr/>
          <a:lstStyle/>
          <a:p>
            <a:pPr algn="just"/>
            <a:r>
              <a:rPr lang="es-MX" sz="1800" dirty="0" smtClean="0">
                <a:latin typeface="Calibri" pitchFamily="34" charset="0"/>
              </a:rPr>
              <a:t>El </a:t>
            </a:r>
            <a:r>
              <a:rPr lang="es-MX" sz="1800" dirty="0" smtClean="0">
                <a:latin typeface="Calibri" pitchFamily="34" charset="0"/>
              </a:rPr>
              <a:t>sistema se activa en el servidor y se pueden conectar las estaciones que el cliente requiera.</a:t>
            </a:r>
          </a:p>
          <a:p>
            <a:r>
              <a:rPr lang="es-MX" sz="1800" dirty="0" smtClean="0">
                <a:latin typeface="Calibri" pitchFamily="34" charset="0"/>
              </a:rPr>
              <a:t>El numero de serie del sistema se formará en bloques separados por ‘–’ (guión medio) y cada bloque representa un valor de identificación: </a:t>
            </a:r>
          </a:p>
          <a:p>
            <a:pPr>
              <a:buNone/>
            </a:pPr>
            <a:endParaRPr lang="es-MX" sz="900" dirty="0" smtClean="0">
              <a:latin typeface="Calibri" pitchFamily="34" charset="0"/>
            </a:endParaRPr>
          </a:p>
          <a:p>
            <a:pPr>
              <a:buNone/>
            </a:pPr>
            <a:r>
              <a:rPr lang="es-MX" sz="1800" dirty="0" smtClean="0">
                <a:latin typeface="Calibri" pitchFamily="34" charset="0"/>
              </a:rPr>
              <a:t>SE2.0-6669115111714518481941-362E383531452B3131</a:t>
            </a:r>
          </a:p>
          <a:p>
            <a:pPr algn="just">
              <a:buNone/>
            </a:pPr>
            <a:endParaRPr lang="es-MX" sz="1800" dirty="0" smtClean="0">
              <a:latin typeface="Calibri" pitchFamily="34" charset="0"/>
            </a:endParaRPr>
          </a:p>
        </p:txBody>
      </p:sp>
      <p:sp>
        <p:nvSpPr>
          <p:cNvPr id="3" name="2 Título"/>
          <p:cNvSpPr>
            <a:spLocks noGrp="1"/>
          </p:cNvSpPr>
          <p:nvPr>
            <p:ph type="title"/>
          </p:nvPr>
        </p:nvSpPr>
        <p:spPr>
          <a:xfrm>
            <a:off x="457200" y="274638"/>
            <a:ext cx="8229600" cy="796908"/>
          </a:xfrm>
        </p:spPr>
        <p:txBody>
          <a:bodyPr/>
          <a:lstStyle/>
          <a:p>
            <a:pPr>
              <a:defRPr/>
            </a:pPr>
            <a:r>
              <a:rPr lang="es-MX" dirty="0" smtClean="0">
                <a:latin typeface="Calibri" pitchFamily="34" charset="0"/>
              </a:rPr>
              <a:t>Licenciamiento</a:t>
            </a:r>
            <a:endParaRPr lang="es-MX" dirty="0">
              <a:latin typeface="Calibri" pitchFamily="34" charset="0"/>
            </a:endParaRPr>
          </a:p>
        </p:txBody>
      </p:sp>
      <p:pic>
        <p:nvPicPr>
          <p:cNvPr id="18436" name="0 Imagen" descr="pc.jpg"/>
          <p:cNvPicPr>
            <a:picLocks noChangeAspect="1" noChangeArrowheads="1"/>
          </p:cNvPicPr>
          <p:nvPr/>
        </p:nvPicPr>
        <p:blipFill>
          <a:blip r:embed="rId2" cstate="print"/>
          <a:srcRect/>
          <a:stretch>
            <a:fillRect/>
          </a:stretch>
        </p:blipFill>
        <p:spPr bwMode="auto">
          <a:xfrm>
            <a:off x="7929586" y="428604"/>
            <a:ext cx="714375" cy="646113"/>
          </a:xfrm>
          <a:prstGeom prst="rect">
            <a:avLst/>
          </a:prstGeom>
          <a:noFill/>
          <a:ln w="9525">
            <a:noFill/>
            <a:miter lim="800000"/>
            <a:headEnd/>
            <a:tailEnd/>
          </a:ln>
        </p:spPr>
      </p:pic>
      <p:graphicFrame>
        <p:nvGraphicFramePr>
          <p:cNvPr id="7" name="6 Tabla"/>
          <p:cNvGraphicFramePr>
            <a:graphicFrameLocks noGrp="1"/>
          </p:cNvGraphicFramePr>
          <p:nvPr/>
        </p:nvGraphicFramePr>
        <p:xfrm>
          <a:off x="571472" y="3000372"/>
          <a:ext cx="8001056" cy="1420182"/>
        </p:xfrm>
        <a:graphic>
          <a:graphicData uri="http://schemas.openxmlformats.org/drawingml/2006/table">
            <a:tbl>
              <a:tblPr firstRow="1" bandRow="1">
                <a:tableStyleId>{5C22544A-7EE6-4342-B048-85BDC9FD1C3A}</a:tableStyleId>
              </a:tblPr>
              <a:tblGrid>
                <a:gridCol w="843867"/>
                <a:gridCol w="1799339"/>
                <a:gridCol w="5357850"/>
              </a:tblGrid>
              <a:tr h="370840">
                <a:tc>
                  <a:txBody>
                    <a:bodyPr/>
                    <a:lstStyle/>
                    <a:p>
                      <a:r>
                        <a:rPr lang="es-MX" sz="1100" dirty="0" smtClean="0">
                          <a:latin typeface="Calibri" pitchFamily="34" charset="0"/>
                        </a:rPr>
                        <a:t>Bloque</a:t>
                      </a:r>
                      <a:endParaRPr lang="es-MX" sz="1100" dirty="0">
                        <a:latin typeface="Calibri" pitchFamily="34" charset="0"/>
                      </a:endParaRPr>
                    </a:p>
                  </a:txBody>
                  <a:tcPr>
                    <a:solidFill>
                      <a:schemeClr val="accent2"/>
                    </a:solidFill>
                  </a:tcPr>
                </a:tc>
                <a:tc>
                  <a:txBody>
                    <a:bodyPr/>
                    <a:lstStyle/>
                    <a:p>
                      <a:r>
                        <a:rPr lang="es-MX" sz="1100" dirty="0" smtClean="0">
                          <a:latin typeface="Calibri" pitchFamily="34" charset="0"/>
                        </a:rPr>
                        <a:t>Valor</a:t>
                      </a:r>
                      <a:endParaRPr lang="es-MX" sz="1100" dirty="0">
                        <a:latin typeface="Calibri" pitchFamily="34" charset="0"/>
                      </a:endParaRPr>
                    </a:p>
                  </a:txBody>
                  <a:tcPr>
                    <a:solidFill>
                      <a:schemeClr val="accent1">
                        <a:lumMod val="75000"/>
                      </a:schemeClr>
                    </a:solidFill>
                  </a:tcPr>
                </a:tc>
                <a:tc>
                  <a:txBody>
                    <a:bodyPr/>
                    <a:lstStyle/>
                    <a:p>
                      <a:r>
                        <a:rPr lang="es-MX" sz="1100" dirty="0" smtClean="0">
                          <a:latin typeface="Calibri" pitchFamily="34" charset="0"/>
                        </a:rPr>
                        <a:t>Descripción</a:t>
                      </a:r>
                      <a:endParaRPr lang="es-MX" sz="1100" dirty="0">
                        <a:latin typeface="Calibri" pitchFamily="34" charset="0"/>
                      </a:endParaRPr>
                    </a:p>
                  </a:txBody>
                  <a:tcPr>
                    <a:solidFill>
                      <a:schemeClr val="accent1">
                        <a:lumMod val="75000"/>
                      </a:schemeClr>
                    </a:solidFill>
                  </a:tcPr>
                </a:tc>
              </a:tr>
              <a:tr h="272102">
                <a:tc>
                  <a:txBody>
                    <a:bodyPr/>
                    <a:lstStyle/>
                    <a:p>
                      <a:r>
                        <a:rPr lang="es-MX" sz="1100" dirty="0" smtClean="0">
                          <a:latin typeface="Calibri" pitchFamily="34" charset="0"/>
                        </a:rPr>
                        <a:t>1</a:t>
                      </a:r>
                      <a:endParaRPr lang="es-MX" sz="1100" dirty="0">
                        <a:latin typeface="Calibri" pitchFamily="34" charset="0"/>
                      </a:endParaRPr>
                    </a:p>
                  </a:txBody>
                  <a:tcPr/>
                </a:tc>
                <a:tc>
                  <a:txBody>
                    <a:bodyPr/>
                    <a:lstStyle/>
                    <a:p>
                      <a:r>
                        <a:rPr lang="es-MX" sz="1100" dirty="0" smtClean="0">
                          <a:latin typeface="Calibri" pitchFamily="34" charset="0"/>
                        </a:rPr>
                        <a:t>SE</a:t>
                      </a:r>
                      <a:endParaRPr lang="es-MX" sz="1100" dirty="0">
                        <a:latin typeface="Calibri" pitchFamily="34" charset="0"/>
                      </a:endParaRPr>
                    </a:p>
                  </a:txBody>
                  <a:tcPr/>
                </a:tc>
                <a:tc>
                  <a:txBody>
                    <a:bodyPr/>
                    <a:lstStyle/>
                    <a:p>
                      <a:r>
                        <a:rPr lang="es-MX" sz="1100" dirty="0" smtClean="0">
                          <a:latin typeface="Calibri" pitchFamily="34" charset="0"/>
                        </a:rPr>
                        <a:t>Simbología del Sistema</a:t>
                      </a:r>
                      <a:endParaRPr lang="es-MX" sz="1100" dirty="0">
                        <a:latin typeface="Calibri" pitchFamily="34" charset="0"/>
                      </a:endParaRPr>
                    </a:p>
                  </a:txBody>
                  <a:tcPr/>
                </a:tc>
              </a:tr>
              <a:tr h="214314">
                <a:tc>
                  <a:txBody>
                    <a:bodyPr/>
                    <a:lstStyle/>
                    <a:p>
                      <a:r>
                        <a:rPr lang="es-MX" sz="1100" dirty="0" smtClean="0">
                          <a:latin typeface="Calibri" pitchFamily="34" charset="0"/>
                        </a:rPr>
                        <a:t>2</a:t>
                      </a:r>
                      <a:endParaRPr lang="es-MX" sz="1100" dirty="0">
                        <a:latin typeface="Calibri" pitchFamily="34" charset="0"/>
                      </a:endParaRPr>
                    </a:p>
                  </a:txBody>
                  <a:tcPr/>
                </a:tc>
                <a:tc>
                  <a:txBody>
                    <a:bodyPr/>
                    <a:lstStyle/>
                    <a:p>
                      <a:r>
                        <a:rPr lang="es-MX" sz="1100" dirty="0" smtClean="0">
                          <a:latin typeface="Calibri" pitchFamily="34" charset="0"/>
                        </a:rPr>
                        <a:t>2.0</a:t>
                      </a:r>
                      <a:endParaRPr lang="es-MX" sz="1100" dirty="0">
                        <a:latin typeface="Calibri" pitchFamily="34" charset="0"/>
                      </a:endParaRPr>
                    </a:p>
                  </a:txBody>
                  <a:tcPr/>
                </a:tc>
                <a:tc>
                  <a:txBody>
                    <a:bodyPr/>
                    <a:lstStyle/>
                    <a:p>
                      <a:r>
                        <a:rPr lang="es-MX" sz="1100" dirty="0" smtClean="0">
                          <a:latin typeface="Calibri" pitchFamily="34" charset="0"/>
                        </a:rPr>
                        <a:t>Versión del Sistema</a:t>
                      </a:r>
                      <a:endParaRPr lang="es-MX" sz="1100" dirty="0">
                        <a:latin typeface="Calibri" pitchFamily="34" charset="0"/>
                      </a:endParaRPr>
                    </a:p>
                  </a:txBody>
                  <a:tcPr/>
                </a:tc>
              </a:tr>
              <a:tr h="240986">
                <a:tc>
                  <a:txBody>
                    <a:bodyPr/>
                    <a:lstStyle/>
                    <a:p>
                      <a:r>
                        <a:rPr lang="es-MX" sz="1100" dirty="0" smtClean="0">
                          <a:latin typeface="Calibri" pitchFamily="34" charset="0"/>
                        </a:rPr>
                        <a:t>3</a:t>
                      </a:r>
                      <a:endParaRPr lang="es-MX" sz="1100" dirty="0">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dirty="0" smtClean="0">
                          <a:latin typeface="Calibri" pitchFamily="34" charset="0"/>
                        </a:rPr>
                        <a:t>6669115111714518481941</a:t>
                      </a:r>
                    </a:p>
                  </a:txBody>
                  <a:tcPr/>
                </a:tc>
                <a:tc>
                  <a:txBody>
                    <a:bodyPr/>
                    <a:lstStyle/>
                    <a:p>
                      <a:r>
                        <a:rPr lang="es-MX" sz="1100" dirty="0" smtClean="0">
                          <a:latin typeface="Calibri" pitchFamily="34" charset="0"/>
                        </a:rPr>
                        <a:t>Número</a:t>
                      </a:r>
                      <a:r>
                        <a:rPr lang="es-MX" sz="1100" baseline="0" dirty="0" smtClean="0">
                          <a:latin typeface="Calibri" pitchFamily="34" charset="0"/>
                        </a:rPr>
                        <a:t> de serie generado a partir de los datos de la empresa. (Variable)</a:t>
                      </a:r>
                      <a:endParaRPr lang="es-MX" sz="1100" dirty="0">
                        <a:latin typeface="Calibri" pitchFamily="34" charset="0"/>
                      </a:endParaRPr>
                    </a:p>
                  </a:txBody>
                  <a:tcPr/>
                </a:tc>
              </a:tr>
              <a:tr h="196220">
                <a:tc>
                  <a:txBody>
                    <a:bodyPr/>
                    <a:lstStyle/>
                    <a:p>
                      <a:r>
                        <a:rPr lang="es-MX" sz="1100" dirty="0" smtClean="0">
                          <a:latin typeface="Calibri" pitchFamily="34" charset="0"/>
                        </a:rPr>
                        <a:t>4</a:t>
                      </a:r>
                      <a:endParaRPr lang="es-MX" sz="1100" dirty="0">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dirty="0" smtClean="0">
                          <a:latin typeface="Calibri" pitchFamily="34" charset="0"/>
                        </a:rPr>
                        <a:t>362E383531452B3131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dirty="0" smtClean="0">
                          <a:latin typeface="Calibri" pitchFamily="34" charset="0"/>
                        </a:rPr>
                        <a:t>Número de serie del Hardware de la instalación del</a:t>
                      </a:r>
                      <a:r>
                        <a:rPr lang="es-MX" sz="1100" baseline="0" dirty="0" smtClean="0">
                          <a:latin typeface="Calibri" pitchFamily="34" charset="0"/>
                        </a:rPr>
                        <a:t> servidor. (Variable)</a:t>
                      </a:r>
                      <a:endParaRPr lang="es-MX" sz="1100" dirty="0" smtClean="0">
                        <a:latin typeface="Calibri"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439718"/>
          </a:xfrm>
        </p:spPr>
        <p:txBody>
          <a:bodyPr>
            <a:normAutofit fontScale="90000"/>
          </a:bodyPr>
          <a:lstStyle/>
          <a:p>
            <a:pPr algn="ctr">
              <a:defRPr/>
            </a:pPr>
            <a:r>
              <a:rPr lang="es-MX" sz="3300" dirty="0" smtClean="0"/>
              <a:t>Pantalla Principal del Sistema</a:t>
            </a:r>
            <a:endParaRPr lang="es-MX" sz="3300" dirty="0"/>
          </a:p>
        </p:txBody>
      </p:sp>
      <p:pic>
        <p:nvPicPr>
          <p:cNvPr id="1026" name="Picture 2"/>
          <p:cNvPicPr>
            <a:picLocks noChangeAspect="1" noChangeArrowheads="1"/>
          </p:cNvPicPr>
          <p:nvPr/>
        </p:nvPicPr>
        <p:blipFill>
          <a:blip r:embed="rId2" cstate="print"/>
          <a:srcRect/>
          <a:stretch>
            <a:fillRect/>
          </a:stretch>
        </p:blipFill>
        <p:spPr bwMode="auto">
          <a:xfrm>
            <a:off x="1285852" y="714356"/>
            <a:ext cx="6913575" cy="51882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p:cNvSpPr>
            <a:spLocks noGrp="1"/>
          </p:cNvSpPr>
          <p:nvPr>
            <p:ph type="title"/>
          </p:nvPr>
        </p:nvSpPr>
        <p:spPr>
          <a:xfrm>
            <a:off x="457200" y="274638"/>
            <a:ext cx="8229600" cy="582594"/>
          </a:xfrm>
        </p:spPr>
        <p:txBody>
          <a:bodyPr>
            <a:normAutofit fontScale="90000"/>
          </a:bodyPr>
          <a:lstStyle/>
          <a:p>
            <a:pPr algn="ctr">
              <a:defRPr/>
            </a:pPr>
            <a:r>
              <a:rPr lang="es-MX" sz="3300" dirty="0" smtClean="0"/>
              <a:t>Productos para Venta</a:t>
            </a:r>
            <a:endParaRPr lang="es-MX" sz="3300" dirty="0"/>
          </a:p>
        </p:txBody>
      </p:sp>
      <p:pic>
        <p:nvPicPr>
          <p:cNvPr id="6146" name="Picture 2"/>
          <p:cNvPicPr>
            <a:picLocks noChangeAspect="1" noChangeArrowheads="1"/>
          </p:cNvPicPr>
          <p:nvPr/>
        </p:nvPicPr>
        <p:blipFill>
          <a:blip r:embed="rId2" cstate="print"/>
          <a:srcRect/>
          <a:stretch>
            <a:fillRect/>
          </a:stretch>
        </p:blipFill>
        <p:spPr bwMode="auto">
          <a:xfrm>
            <a:off x="571472" y="829377"/>
            <a:ext cx="7780364" cy="49570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582594"/>
          </a:xfrm>
        </p:spPr>
        <p:txBody>
          <a:bodyPr>
            <a:normAutofit fontScale="90000"/>
          </a:bodyPr>
          <a:lstStyle/>
          <a:p>
            <a:pPr algn="ctr">
              <a:defRPr/>
            </a:pPr>
            <a:r>
              <a:rPr lang="es-MX" sz="3300" dirty="0" smtClean="0"/>
              <a:t>Productos para Almacén</a:t>
            </a:r>
            <a:endParaRPr lang="es-MX" sz="3300" dirty="0"/>
          </a:p>
        </p:txBody>
      </p:sp>
      <p:pic>
        <p:nvPicPr>
          <p:cNvPr id="7170" name="Picture 2"/>
          <p:cNvPicPr>
            <a:picLocks noChangeAspect="1" noChangeArrowheads="1"/>
          </p:cNvPicPr>
          <p:nvPr/>
        </p:nvPicPr>
        <p:blipFill>
          <a:blip r:embed="rId2" cstate="print"/>
          <a:srcRect/>
          <a:stretch>
            <a:fillRect/>
          </a:stretch>
        </p:blipFill>
        <p:spPr bwMode="auto">
          <a:xfrm>
            <a:off x="716401" y="857232"/>
            <a:ext cx="7999003" cy="49815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2">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715</TotalTime>
  <Words>636</Words>
  <Application>Microsoft Office PowerPoint</Application>
  <PresentationFormat>Presentación en pantalla (4:3)</PresentationFormat>
  <Paragraphs>62</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Concurrencia</vt:lpstr>
      <vt:lpstr>Diapositiva 1</vt:lpstr>
      <vt:lpstr>Diapositiva 2</vt:lpstr>
      <vt:lpstr>Introducción</vt:lpstr>
      <vt:lpstr>Mejoras de la versión 2010</vt:lpstr>
      <vt:lpstr>Mejoras de la versión 2010</vt:lpstr>
      <vt:lpstr>Licenciamiento</vt:lpstr>
      <vt:lpstr>Pantalla Principal del Sistema</vt:lpstr>
      <vt:lpstr>Productos para Venta</vt:lpstr>
      <vt:lpstr>Productos para Almacén</vt:lpstr>
      <vt:lpstr>Catálogo de Clientes</vt:lpstr>
      <vt:lpstr>Citas y Reservaciones</vt:lpstr>
      <vt:lpstr>Monitor de Citas y Reservaciones</vt:lpstr>
      <vt:lpstr>Ventas</vt:lpstr>
      <vt:lpstr>Historial de Clientes</vt:lpstr>
      <vt:lpstr>Comisiones</vt:lpstr>
      <vt:lpstr>Facturas</vt:lpstr>
      <vt:lpstr>Reporte de Kardex</vt:lpstr>
      <vt:lpstr>Reporte de Citas y Reservaciones</vt:lpstr>
      <vt:lpstr>Reporte de Movimientos de Inventario</vt:lpstr>
      <vt:lpstr>Diapositiva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weylex</dc:creator>
  <cp:lastModifiedBy>Millan</cp:lastModifiedBy>
  <cp:revision>84</cp:revision>
  <dcterms:created xsi:type="dcterms:W3CDTF">2009-01-16T15:30:15Z</dcterms:created>
  <dcterms:modified xsi:type="dcterms:W3CDTF">2009-10-24T17:07:34Z</dcterms:modified>
</cp:coreProperties>
</file>